
<file path=[Content_Types].xml><?xml version="1.0" encoding="utf-8"?>
<Types xmlns="http://schemas.openxmlformats.org/package/2006/content-types">
  <Default ContentType="application/vnd.openxmlformats-officedocument.presentationml.printerSettings" Extension="bin"/>
  <Default ContentType="image/jpeg" Extension="jpeg"/>
  <Default ContentType="image/jpeg" Extension="jpg"/>
  <Default ContentType="image/png" Extension="png"/>
  <Default ContentType="application/vnd.openxmlformats-package.relationships+xml" Extension="rels"/>
  <Default ContentType="application/xml" Extens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r:id="rId7" id="256"/>
    <p:sldId r:id="rId8" id="257"/>
    <p:sldId r:id="rId9" id="258"/>
    <p:sldId r:id="rId10" id="259"/>
    <p:sldId r:id="rId11" id="260"/>
    <p:sldId r:id="rId12" id="261"/>
    <p:sldId r:id="rId13" id="262"/>
    <p:sldId r:id="rId14" id="263"/>
    <p:sldId r:id="rId15" id="264"/>
    <p:sldId r:id="rId16" id="265"/>
    <p:sldId r:id="rId17" id="266"/>
    <p:sldId r:id="rId18" id="267"/>
    <p:sldId r:id="rId19" id="268"/>
    <p:sldId r:id="rId20" id="269"/>
    <p:sldId r:id="rId21" id="270"/>
    <p:sldId r:id="rId22" id="271"/>
    <p:sldId r:id="rId23" id="272"/>
    <p:sldId r:id="rId24" id="273"/>
    <p:sldId r:id="rId25" id="274"/>
    <p:sldId r:id="rId26" id="275"/>
    <p:sldId r:id="rId27" id="276"/>
    <p:sldId r:id="rId28" id="277"/>
    <p:sldId r:id="rId29" id="278"/>
    <p:sldId r:id="rId30" id="279"/>
    <p:sldId r:id="rId31" id="280"/>
    <p:sldId r:id="rId32" id="281"/>
    <p:sldId r:id="rId33" id="282"/>
    <p:sldId r:id="rId34" id="283"/>
    <p:sldId r:id="rId35" id="284"/>
    <p:sldId r:id="rId36" id="285"/>
    <p:sldId r:id="rId37" id="286"/>
    <p:sldId r:id="rId38" id="287"/>
    <p:sldId r:id="rId39" id="288"/>
    <p:sldId r:id="rId40" id="289"/>
    <p:sldId r:id="rId41" id="290"/>
    <p:sldId r:id="rId42" id="291"/>
    <p:sldId r:id="rId43" id="292"/>
    <p:sldId r:id="rId44" id="293"/>
    <p:sldId r:id="rId45" id="294"/>
    <p:sldId r:id="rId46" id="295"/>
    <p:sldId r:id="rId47" id="296"/>
    <p:sldId r:id="rId48" id="297"/>
    <p:sldId r:id="rId49" id="298"/>
    <p:sldId r:id="rId50" id="299"/>
    <p:sldId r:id="rId51" id="300"/>
    <p:sldId r:id="rId52" id="301"/>
    <p:sldId r:id="rId53" id="302"/>
    <p:sldId r:id="rId54" id="303"/>
    <p:sldId r:id="rId55" id="304"/>
    <p:sldId r:id="rId56" id="305"/>
    <p:sldId r:id="rId57" id="306"/>
    <p:sldId r:id="rId58" id="307"/>
    <p:sldId r:id="rId59" id="308"/>
    <p:sldId r:id="rId60" id="309"/>
    <p:sldId r:id="rId61" id="310"/>
    <p:sldId r:id="rId62" id="311"/>
    <p:sldId r:id="rId63" id="312"/>
    <p:sldId r:id="rId64" id="313"/>
    <p:sldId r:id="rId65" id="314"/>
    <p:sldId r:id="rId66" id="315"/>
    <p:sldId r:id="rId67" id="316"/>
    <p:sldId r:id="rId68" id="317"/>
    <p:sldId r:id="rId69" id="318"/>
    <p:sldId r:id="rId70" id="319"/>
    <p:sldId r:id="rId71" id="320"/>
    <p:sldId r:id="rId72" id="321"/>
    <p:sldId r:id="rId73" id="322"/>
    <p:sldId r:id="rId74" id="323"/>
    <p:sldId r:id="rId75" id="324"/>
    <p:sldId r:id="rId76" id="325"/>
    <p:sldId r:id="rId77" id="326"/>
    <p:sldId r:id="rId78" id="327"/>
    <p:sldId r:id="rId79" id="328"/>
    <p:sldId r:id="rId80" id="329"/>
    <p:sldId r:id="rId81" id="330"/>
    <p:sldId r:id="rId82" id="331"/>
    <p:sldId r:id="rId83" id="332"/>
    <p:sldId r:id="rId84" id="333"/>
    <p:sldId r:id="rId85" id="334"/>
    <p:sldId r:id="rId86" id="335"/>
    <p:sldId r:id="rId87" id="336"/>
    <p:sldId r:id="rId88" id="337"/>
    <p:sldId r:id="rId89" id="338"/>
    <p:sldId r:id="rId90" id="339"/>
    <p:sldId r:id="rId91" id="340"/>
    <p:sldId r:id="rId92" id="341"/>
    <p:sldId r:id="rId93" id="342"/>
    <p:sldId r:id="rId94" id="343"/>
    <p:sldId r:id="rId95" id="344"/>
    <p:sldId r:id="rId96" id="345"/>
    <p:sldId r:id="rId97" id="346"/>
    <p:sldId r:id="rId98" id="347"/>
    <p:sldId r:id="rId99" id="348"/>
    <p:sldId r:id="rId100" id="349"/>
    <p:sldId r:id="rId101" id="350"/>
    <p:sldId r:id="rId102" id="351"/>
    <p:sldId r:id="rId103" id="352"/>
    <p:sldId r:id="rId104" id="353"/>
    <p:sldId r:id="rId105" id="354"/>
    <p:sldId r:id="rId106" id="355"/>
    <p:sldId r:id="rId107" id="356"/>
    <p:sldId r:id="rId108" id="357"/>
    <p:sldId r:id="rId109" id="3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slide" Target="slides/slide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 Id="rId3" Type="http://schemas.openxmlformats.org/officeDocument/2006/relationships/presProps" Target="presProps.xml"/><Relationship Id="rId2" Type="http://schemas.openxmlformats.org/officeDocument/2006/relationships/printerSettings" Target="printerSettings/printerSettings1.bin"/><Relationship Id="rId1" Type="http://schemas.openxmlformats.org/officeDocument/2006/relationships/slideMaster" Target="slideMasters/slideMaster1.xml"/><Relationship Id="rId48" Type="http://schemas.openxmlformats.org/officeDocument/2006/relationships/slide" Target="slides/slide42.xml"/><Relationship Id="rId49" Type="http://schemas.openxmlformats.org/officeDocument/2006/relationships/slide" Target="slides/slide4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108" Type="http://schemas.openxmlformats.org/officeDocument/2006/relationships/slide" Target="slides/slide102.xml"/><Relationship Id="rId109" Type="http://schemas.openxmlformats.org/officeDocument/2006/relationships/slide" Target="slides/slide103.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39" Type="http://schemas.openxmlformats.org/officeDocument/2006/relationships/slide" Target="slides/slide33.xml"/><Relationship Id="rId38" Type="http://schemas.openxmlformats.org/officeDocument/2006/relationships/slide" Target="slides/slide32.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9" Type="http://schemas.openxmlformats.org/officeDocument/2006/relationships/slide" Target="slides/slide93.xml"/><Relationship Id="rId98" Type="http://schemas.openxmlformats.org/officeDocument/2006/relationships/slide" Target="slides/slide92.xml"/><Relationship Id="rId28" Type="http://schemas.openxmlformats.org/officeDocument/2006/relationships/slide" Target="slides/slide22.xml"/><Relationship Id="rId29" Type="http://schemas.openxmlformats.org/officeDocument/2006/relationships/slide" Target="slides/slide23.xml"/><Relationship Id="rId26" Type="http://schemas.openxmlformats.org/officeDocument/2006/relationships/slide" Target="slides/slide20.xml"/><Relationship Id="rId27" Type="http://schemas.openxmlformats.org/officeDocument/2006/relationships/slide" Target="slides/slide21.xml"/><Relationship Id="rId24" Type="http://schemas.openxmlformats.org/officeDocument/2006/relationships/slide" Target="slides/slide18.xml"/><Relationship Id="rId25" Type="http://schemas.openxmlformats.org/officeDocument/2006/relationships/slide" Target="slides/slide19.xml"/><Relationship Id="rId22" Type="http://schemas.openxmlformats.org/officeDocument/2006/relationships/slide" Target="slides/slide16.xml"/><Relationship Id="rId23" Type="http://schemas.openxmlformats.org/officeDocument/2006/relationships/slide" Target="slides/slide17.xml"/><Relationship Id="rId20" Type="http://schemas.openxmlformats.org/officeDocument/2006/relationships/slide" Target="slides/slide14.xml"/><Relationship Id="rId21" Type="http://schemas.openxmlformats.org/officeDocument/2006/relationships/slide" Target="slides/slide15.xml"/><Relationship Id="rId88" Type="http://schemas.openxmlformats.org/officeDocument/2006/relationships/slide" Target="slides/slide82.xml"/><Relationship Id="rId89" Type="http://schemas.openxmlformats.org/officeDocument/2006/relationships/slide" Target="slides/slide83.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19" Type="http://schemas.openxmlformats.org/officeDocument/2006/relationships/slide" Target="slides/slide13.xml"/><Relationship Id="rId18" Type="http://schemas.openxmlformats.org/officeDocument/2006/relationships/slide" Target="slides/slide12.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71" Type="http://schemas.openxmlformats.org/officeDocument/2006/relationships/slide" Target="slides/slide65.xml"/><Relationship Id="rId70" Type="http://schemas.openxmlformats.org/officeDocument/2006/relationships/slide" Target="slides/slide64.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62" Type="http://schemas.openxmlformats.org/officeDocument/2006/relationships/slide" Target="slides/slide56.xml"/><Relationship Id="rId63" Type="http://schemas.openxmlformats.org/officeDocument/2006/relationships/slide" Target="slides/slide57.xml"/><Relationship Id="rId60" Type="http://schemas.openxmlformats.org/officeDocument/2006/relationships/slide" Target="slides/slide54.xml"/><Relationship Id="rId61" Type="http://schemas.openxmlformats.org/officeDocument/2006/relationships/slide" Target="slides/slide55.xml"/><Relationship Id="rId66" Type="http://schemas.openxmlformats.org/officeDocument/2006/relationships/slide" Target="slides/slide60.xml"/><Relationship Id="rId67" Type="http://schemas.openxmlformats.org/officeDocument/2006/relationships/slide" Target="slides/slide61.xml"/><Relationship Id="rId64" Type="http://schemas.openxmlformats.org/officeDocument/2006/relationships/slide" Target="slides/slide58.xml"/><Relationship Id="rId65" Type="http://schemas.openxmlformats.org/officeDocument/2006/relationships/slide" Target="slides/slide59.xml"/><Relationship Id="rId68" Type="http://schemas.openxmlformats.org/officeDocument/2006/relationships/slide" Target="slides/slide62.xml"/><Relationship Id="rId69" Type="http://schemas.openxmlformats.org/officeDocument/2006/relationships/slide" Target="slides/slide63.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slideLayout" Target="../slideLayouts/slideLayout5.xml"/><Relationship Id="rId10" Type="http://schemas.openxmlformats.org/officeDocument/2006/relationships/slideLayout" Target="../slideLayouts/slideLayout10.xml"/><Relationship Id="rId8" Type="http://schemas.openxmlformats.org/officeDocument/2006/relationships/slideLayout" Target="../slideLayouts/slideLayout8.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12" Type="http://schemas.openxmlformats.org/officeDocument/2006/relationships/theme" Target="../theme/theme1.xml"/><Relationship Id="rId11" Type="http://schemas.openxmlformats.org/officeDocument/2006/relationships/slideLayout" Target="../slideLayouts/slideLayout1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French Revolution</a:t>
            </a:r>
          </a:p>
        </p:txBody>
      </p:sp>
      <p:sp>
        <p:nvSpPr>
          <p:cNvPr id="3" name="Subtitle 2"/>
          <p:cNvSpPr>
            <a:spLocks noGrp="1"/>
          </p:cNvSpPr>
          <p:nvPr>
            <p:ph type="subTitle" idx="1"/>
          </p:nvPr>
        </p:nvSpPr>
        <p:spPr/>
        <p:txBody>
          <a:bodyPr/>
          <a:lstStyle/>
          <a:p>
            <a:pPr>
              <a:defRPr sz="2800"/>
            </a:pPr>
            <a:r>
              <a:t>From Wikipedia, the free encyclopedia</a:t>
            </a:r>
          </a:p>
          <a:p>
            <a:pPr>
              <a:defRPr sz="1600"/>
            </a:pPr>
            <a:r>
              <a:t>https://en.wikipedia.org/wiki/French%20Revolution</a:t>
            </a:r>
          </a:p>
          <a:p>
            <a:pPr>
              <a:defRPr sz="1600"/>
            </a:pPr>
            <a:r>
              <a:t>Licensed under CC BY-SA 3.0:</a:t>
            </a:r>
          </a:p>
          <a:p>
            <a:pPr>
              <a:defRPr sz="1600"/>
            </a:pPr>
            <a:r>
              <a:t>https://en.wikipedia.org/wiki/Wikipedia:Text_of_Creative_Commons_Attribution-ShareAlike_3.0_Unported_License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National Assembly (1789)</a:t>
            </a:r>
          </a:p>
        </p:txBody>
      </p:sp>
      <p:sp>
        <p:nvSpPr>
          <p:cNvPr id="3" name="Content Placeholder 2"/>
          <p:cNvSpPr>
            <a:spLocks noGrp="1"/>
          </p:cNvSpPr>
          <p:nvPr>
            <p:ph idx="1"/>
          </p:nvPr>
        </p:nvSpPr>
        <p:spPr/>
        <p:txBody>
          <a:bodyPr/>
          <a:lstStyle/>
          <a:p>
            <a:pPr>
              <a:defRPr sz="3600"/>
            </a:pPr>
            <a:r>
              <a:t>Messages of support for the Assembly poured in from Paris and other French cities.</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Women</a:t>
            </a:r>
          </a:p>
        </p:txBody>
      </p:sp>
      <p:sp>
        <p:nvSpPr>
          <p:cNvPr id="3" name="Content Placeholder 2"/>
          <p:cNvSpPr>
            <a:spLocks noGrp="1"/>
          </p:cNvSpPr>
          <p:nvPr>
            <p:ph idx="1"/>
          </p:nvPr>
        </p:nvSpPr>
        <p:spPr/>
        <p:txBody>
          <a:bodyPr/>
          <a:lstStyle/>
          <a:p>
            <a:pPr>
              <a:defRPr sz="2702"/>
            </a:pPr>
            <a:r>
              <a:t>The Women of Paris and Their French Revolution (1998) 440 pp 1998</a:t>
            </a:r>
          </a:p>
          <a:p>
            <a:pPr>
              <a:defRPr sz="2702"/>
            </a:pPr>
            <a:r>
              <a:t>The French Revolution: Recent debates and New Controversies Ed.</a:t>
            </a:r>
          </a:p>
          <a:p>
            <a:pPr>
              <a:defRPr sz="2702"/>
            </a:pPr>
            <a:r>
              <a:t>Women of the French Revolution (1987) 192 pp.</a:t>
            </a:r>
          </a:p>
          <a:p>
            <a:pPr>
              <a:defRPr sz="2702"/>
            </a:pPr>
            <a:r>
              <a:t>Rebel daughters: women and the French Revolution (Oxford University Press, 1992)</a:t>
            </a:r>
          </a:p>
          <a:p>
            <a:pPr>
              <a:defRPr sz="2702"/>
            </a:pPr>
            <a:r>
              <a:t>Out of the Shadows: Women and Politics in the French Revolution, 1789–95 (Peter Lang, 1998) online</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Historiography and memory</a:t>
            </a:r>
          </a:p>
        </p:txBody>
      </p:sp>
      <p:sp>
        <p:nvSpPr>
          <p:cNvPr id="3" name="Content Placeholder 2"/>
          <p:cNvSpPr>
            <a:spLocks noGrp="1"/>
          </p:cNvSpPr>
          <p:nvPr>
            <p:ph idx="1"/>
          </p:nvPr>
        </p:nvSpPr>
        <p:spPr/>
        <p:txBody>
          <a:bodyPr/>
          <a:lstStyle/>
          <a:p>
            <a:pPr>
              <a:defRPr sz="2859"/>
            </a:pPr>
            <a:r>
              <a:t>"Interpreting the French Revolution," Teaching History (2013), Issue 150, pp.</a:t>
            </a:r>
          </a:p>
          <a:p>
            <a:pPr>
              <a:defRPr sz="2859"/>
            </a:pPr>
            <a:r>
              <a:t>Interpreting the French revolution (1981).</a:t>
            </a:r>
          </a:p>
          <a:p>
            <a:pPr>
              <a:defRPr sz="2859"/>
            </a:pPr>
            <a:r>
              <a:t>Symbols, myths and images of the French Revolution.</a:t>
            </a:r>
          </a:p>
          <a:p>
            <a:pPr>
              <a:defRPr sz="2859"/>
            </a:pPr>
            <a:r>
              <a:t>The French Revolution: Conflicting Interpretations (5th ed.</a:t>
            </a:r>
          </a:p>
          <a:p>
            <a:pPr>
              <a:defRPr sz="2859"/>
            </a:pPr>
            <a:r>
              <a:t>A Companion to the French Revolution.</a:t>
            </a:r>
          </a:p>
          <a:p>
            <a:pPr>
              <a:defRPr sz="2859"/>
            </a:pPr>
            <a:r>
              <a:t>The French Revolution: conflict or continuity?</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Primary sources</a:t>
            </a:r>
          </a:p>
        </p:txBody>
      </p:sp>
      <p:sp>
        <p:nvSpPr>
          <p:cNvPr id="3" name="Content Placeholder 2"/>
          <p:cNvSpPr>
            <a:spLocks noGrp="1"/>
          </p:cNvSpPr>
          <p:nvPr>
            <p:ph idx="1"/>
          </p:nvPr>
        </p:nvSpPr>
        <p:spPr/>
        <p:txBody>
          <a:bodyPr/>
          <a:lstStyle/>
          <a:p>
            <a:pPr>
              <a:defRPr sz="2639"/>
            </a:pPr>
            <a:r>
              <a:t>"Reflections on the Revolution in France".</a:t>
            </a:r>
          </a:p>
          <a:p>
            <a:pPr>
              <a:defRPr sz="2639"/>
            </a:pPr>
            <a:r>
              <a:t>The French Revolution and Napoleon: A Sourcebook (2002) 235 pp; online</a:t>
            </a:r>
          </a:p>
          <a:p>
            <a:pPr>
              <a:defRPr sz="2639"/>
            </a:pPr>
            <a:r>
              <a:t>Select Documents Illustrative of the History of the French Revolution (2 Volumes, 1905) 630 pp vol 1 online free; in French (not translated)</a:t>
            </a:r>
          </a:p>
          <a:p>
            <a:pPr>
              <a:defRPr sz="2639"/>
            </a:pPr>
            <a:r>
              <a:t>A Documentary Survey of the French Revolution (1951), 818 pp</a:t>
            </a:r>
          </a:p>
          <a:p>
            <a:pPr>
              <a:defRPr sz="2639"/>
            </a:pPr>
            <a:r>
              <a:t>The French revolution: Documents, 1789–94 (1948), 287 pp</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External links</a:t>
            </a:r>
          </a:p>
        </p:txBody>
      </p:sp>
      <p:sp>
        <p:nvSpPr>
          <p:cNvPr id="3" name="Content Placeholder 2"/>
          <p:cNvSpPr>
            <a:spLocks noGrp="1"/>
          </p:cNvSpPr>
          <p:nvPr>
            <p:ph idx="1"/>
          </p:nvPr>
        </p:nvSpPr>
        <p:spPr/>
        <p:txBody>
          <a:bodyPr/>
          <a:lstStyle/>
          <a:p>
            <a:pPr>
              <a:defRPr sz="3600"/>
            </a:pPr>
            <a:r>
              <a:t>Museum of the French Revolution (French)</a:t>
            </a:r>
          </a:p>
          <a:p>
            <a:pPr>
              <a:defRPr sz="3600"/>
            </a:pPr>
            <a:r>
              <a:t>The guillotined of the French Revolution factsheets of all the sentenced to death of the French Revolution</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yclyrH.jpg"/>
          <p:cNvPicPr>
            <a:picLocks noChangeAspect="1"/>
          </p:cNvPicPr>
          <p:nvPr/>
        </p:nvPicPr>
        <p:blipFill>
          <a:blip r:embed="rId2"/>
          <a:stretch>
            <a:fillRect/>
          </a:stretch>
        </p:blipFill>
        <p:spPr>
          <a:xfrm>
            <a:off x="1508760" y="914400"/>
            <a:ext cx="612648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384"/>
            </a:pPr>
            <a:r>
              <a:t>The Storming of the Bastille in July 1789 is widely regarded as the most iconic event of the Revolution.</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Storming of the Bastille</a:t>
            </a:r>
          </a:p>
        </p:txBody>
      </p:sp>
      <p:sp>
        <p:nvSpPr>
          <p:cNvPr id="3" name="Content Placeholder 2"/>
          <p:cNvSpPr>
            <a:spLocks noGrp="1"/>
          </p:cNvSpPr>
          <p:nvPr>
            <p:ph idx="1"/>
          </p:nvPr>
        </p:nvSpPr>
        <p:spPr/>
        <p:txBody>
          <a:bodyPr/>
          <a:lstStyle/>
          <a:p>
            <a:pPr>
              <a:defRPr sz="3432"/>
            </a:pPr>
            <a:r>
              <a:t>By this time, Necker had earned the enmity of many members of the French court for his overt manipulation of public opinion.</a:t>
            </a:r>
          </a:p>
          <a:p>
            <a:pPr>
              <a:defRPr sz="3432"/>
            </a:pPr>
            <a:r>
              <a:t>The mobs soon had the support of some of the French Guard, who were armed and trained soldiers.</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Abolition of feudalism</a:t>
            </a:r>
          </a:p>
        </p:txBody>
      </p:sp>
      <p:sp>
        <p:nvSpPr>
          <p:cNvPr id="3" name="Content Placeholder 2"/>
          <p:cNvSpPr>
            <a:spLocks noGrp="1"/>
          </p:cNvSpPr>
          <p:nvPr>
            <p:ph idx="1"/>
          </p:nvPr>
        </p:nvSpPr>
        <p:spPr/>
        <p:txBody>
          <a:bodyPr/>
          <a:lstStyle/>
          <a:p>
            <a:pPr>
              <a:defRPr sz="2668"/>
            </a:pPr>
            <a:r>
              <a:t>Originally the peasants were supposed to pay for the release of seigneurial dues; these dues affected more than a fourth of the farmland in France and provided most of the income of the large landowners.</a:t>
            </a:r>
          </a:p>
          <a:p>
            <a:pPr>
              <a:defRPr sz="2668"/>
            </a:pPr>
            <a:r>
              <a:t>The majority refused to pay and in 1793 the obligation was cancelled.</a:t>
            </a:r>
          </a:p>
          <a:p>
            <a:pPr>
              <a:defRPr sz="2668"/>
            </a:pPr>
            <a:r>
              <a:t>Furet emphasises that the decisions of August 1789 survived and became an integral part of</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Declaration of the Rights of Man</a:t>
            </a:r>
          </a:p>
        </p:txBody>
      </p:sp>
      <p:sp>
        <p:nvSpPr>
          <p:cNvPr id="3" name="Content Placeholder 2"/>
          <p:cNvSpPr>
            <a:spLocks noGrp="1"/>
          </p:cNvSpPr>
          <p:nvPr>
            <p:ph idx="1"/>
          </p:nvPr>
        </p:nvSpPr>
        <p:spPr/>
        <p:txBody>
          <a:bodyPr/>
          <a:lstStyle/>
          <a:p>
            <a:pPr>
              <a:defRPr sz="2915"/>
            </a:pPr>
            <a:r>
              <a:t>On 26 August 1789 the Assembly published the Declaration of the Rights of Man and of the Citizen, which comprised a statement of principles rather than a constitution with legal effect.</a:t>
            </a:r>
          </a:p>
          <a:p>
            <a:pPr>
              <a:defRPr sz="2915"/>
            </a:pPr>
            <a:r>
              <a:t>The National Constituent Assembly functioned not only as a legislature, but also as a body to draft a new constitution.</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Writing the first constitution</a:t>
            </a:r>
          </a:p>
        </p:txBody>
      </p:sp>
      <p:sp>
        <p:nvSpPr>
          <p:cNvPr id="3" name="Content Placeholder 2"/>
          <p:cNvSpPr>
            <a:spLocks noGrp="1"/>
          </p:cNvSpPr>
          <p:nvPr>
            <p:ph idx="1"/>
          </p:nvPr>
        </p:nvSpPr>
        <p:spPr/>
        <p:txBody>
          <a:bodyPr/>
          <a:lstStyle/>
          <a:p>
            <a:pPr>
              <a:defRPr sz="3600"/>
            </a:pPr>
            <a:r>
              <a:t>The popular party carried the day: France would have a single, unicameral assembly.</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JZU21G.jpg"/>
          <p:cNvPicPr>
            <a:picLocks noChangeAspect="1"/>
          </p:cNvPicPr>
          <p:nvPr/>
        </p:nvPicPr>
        <p:blipFill>
          <a:blip r:embed="rId2"/>
          <a:stretch>
            <a:fillRect/>
          </a:stretch>
        </p:blipFill>
        <p:spPr>
          <a:xfrm>
            <a:off x="914400" y="1292351"/>
            <a:ext cx="7315200" cy="3816096"/>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400"/>
            </a:pPr>
            <a:r>
              <a:t>Engraving of the Women's March on Versailles, 5 October 1789</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Women's March on Versailles</a:t>
            </a:r>
          </a:p>
        </p:txBody>
      </p:sp>
      <p:sp>
        <p:nvSpPr>
          <p:cNvPr id="3" name="Content Placeholder 2"/>
          <p:cNvSpPr>
            <a:spLocks noGrp="1"/>
          </p:cNvSpPr>
          <p:nvPr>
            <p:ph idx="1"/>
          </p:nvPr>
        </p:nvSpPr>
        <p:spPr/>
        <p:txBody>
          <a:bodyPr/>
          <a:lstStyle/>
          <a:p>
            <a:pPr>
              <a:defRPr sz="2905"/>
            </a:pPr>
            <a:r>
              <a:t>Fuelled by rumours of a reception for the King's bodyguards on 1 October 1789, at which the national cockade had been trampled upon, on 5 October 1789, crowds of women began to assemble at Parisian markets.</a:t>
            </a:r>
          </a:p>
          <a:p>
            <a:pPr>
              <a:defRPr sz="2905"/>
            </a:pPr>
            <a:r>
              <a:t>The women first marched to the Hôtel de Ville, demanding that city officials address their concerns.</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7Hkx4L.jpg"/>
          <p:cNvPicPr>
            <a:picLocks noChangeAspect="1"/>
          </p:cNvPicPr>
          <p:nvPr/>
        </p:nvPicPr>
        <p:blipFill>
          <a:blip r:embed="rId2"/>
          <a:stretch>
            <a:fillRect/>
          </a:stretch>
        </p:blipFill>
        <p:spPr>
          <a:xfrm>
            <a:off x="1444751" y="914400"/>
            <a:ext cx="6254496"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500"/>
            </a:pPr>
            <a:r>
              <a:t>In this caricature, monks and nuns enjoy their new freedom after the decree of 16 February 1790.</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Revolution and the Church</a:t>
            </a:r>
          </a:p>
        </p:txBody>
      </p:sp>
      <p:sp>
        <p:nvSpPr>
          <p:cNvPr id="3" name="Content Placeholder 2"/>
          <p:cNvSpPr>
            <a:spLocks noGrp="1"/>
          </p:cNvSpPr>
          <p:nvPr>
            <p:ph idx="1"/>
          </p:nvPr>
        </p:nvSpPr>
        <p:spPr/>
        <p:txBody>
          <a:bodyPr/>
          <a:lstStyle/>
          <a:p>
            <a:pPr>
              <a:defRPr sz="2777"/>
            </a:pPr>
            <a:r>
              <a:t>The Revolution caused a massive shift of power from the Roman Catholic Church to the state.</a:t>
            </a:r>
          </a:p>
          <a:p>
            <a:pPr>
              <a:defRPr sz="2777"/>
            </a:pPr>
            <a:r>
              <a:t>Many Catholics objected to the election system because it effectively denied the authority of the Pope in Rome over the French Church.</a:t>
            </a:r>
          </a:p>
          <a:p>
            <a:pPr>
              <a:defRPr sz="2777"/>
            </a:pPr>
            <a:r>
              <a:t>These events led to a widespread disillusionment with the Revolution and to counter-rebellions across France.</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French Revolution</a:t>
            </a:r>
          </a:p>
        </p:txBody>
      </p:sp>
      <p:sp>
        <p:nvSpPr>
          <p:cNvPr id="3" name="Content Placeholder 2"/>
          <p:cNvSpPr>
            <a:spLocks noGrp="1"/>
          </p:cNvSpPr>
          <p:nvPr>
            <p:ph idx="1"/>
          </p:nvPr>
        </p:nvSpPr>
        <p:spPr/>
        <p:txBody>
          <a:bodyPr/>
          <a:lstStyle/>
          <a:p>
            <a:pPr>
              <a:defRPr sz="2798"/>
            </a:pPr>
            <a:r>
              <a:t>The French Revolution (French: Révolution française [ʁevɔlysjɔ̃ fʁɑ̃sɛːz]) was a period of far-reaching social and political upheaval in France and its colonies beginning in 1789.</a:t>
            </a:r>
          </a:p>
          <a:p>
            <a:pPr>
              <a:defRPr sz="2798"/>
            </a:pPr>
            <a:r>
              <a:t>The modern era has unfolded in the shadow of the French Revolution.</a:t>
            </a:r>
          </a:p>
          <a:p>
            <a:pPr>
              <a:defRPr sz="2798"/>
            </a:pPr>
            <a:r>
              <a:t>The values and institutions of the Revolution dominate French politics to this day.</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UzQ8Fn.jpg"/>
          <p:cNvPicPr>
            <a:picLocks noChangeAspect="1"/>
          </p:cNvPicPr>
          <p:nvPr/>
        </p:nvPicPr>
        <p:blipFill>
          <a:blip r:embed="rId2"/>
          <a:stretch>
            <a:fillRect/>
          </a:stretch>
        </p:blipFill>
        <p:spPr>
          <a:xfrm>
            <a:off x="914400" y="941831"/>
            <a:ext cx="7315200" cy="4517136"/>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411"/>
            </a:pPr>
            <a:r>
              <a:t>The Fête de la Fédération on 14 July 1790 celebrated the establishment of the constitutional monarchy.</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Intrigues and radicalism</a:t>
            </a:r>
          </a:p>
        </p:txBody>
      </p:sp>
      <p:sp>
        <p:nvSpPr>
          <p:cNvPr id="3" name="Content Placeholder 2"/>
          <p:cNvSpPr>
            <a:spLocks noGrp="1"/>
          </p:cNvSpPr>
          <p:nvPr>
            <p:ph idx="1"/>
          </p:nvPr>
        </p:nvSpPr>
        <p:spPr/>
        <p:txBody>
          <a:bodyPr/>
          <a:lstStyle/>
          <a:p>
            <a:pPr>
              <a:defRPr sz="2737"/>
            </a:pPr>
            <a:r>
              <a:t>The aristocrat Jacques Antoine Marie de Cazalès and the abbé Jean-Sifrein Maury led what would become known as the right wing, the opposition to revolution (this party sat on the right-hand side of the Assembly).</a:t>
            </a:r>
          </a:p>
          <a:p>
            <a:pPr>
              <a:defRPr sz="2737"/>
            </a:pPr>
            <a:r>
              <a:t>In late 1790 the French army was in considerable disarray.</a:t>
            </a:r>
          </a:p>
          <a:p>
            <a:pPr>
              <a:defRPr sz="2737"/>
            </a:pPr>
            <a:r>
              <a:t>This period also saw the rise of the political "clubs" in French politics.</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8u2ZeX.jpg"/>
          <p:cNvPicPr>
            <a:picLocks noChangeAspect="1"/>
          </p:cNvPicPr>
          <p:nvPr/>
        </p:nvPicPr>
        <p:blipFill>
          <a:blip r:embed="rId2"/>
          <a:stretch>
            <a:fillRect/>
          </a:stretch>
        </p:blipFill>
        <p:spPr>
          <a:xfrm>
            <a:off x="914400" y="914400"/>
            <a:ext cx="731520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531"/>
            </a:pPr>
            <a:r>
              <a:t>The return of the royal family to Paris on 25 June 1791, after their failed flight to Varennes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Royal flight to Varennes</a:t>
            </a:r>
          </a:p>
        </p:txBody>
      </p:sp>
      <p:sp>
        <p:nvSpPr>
          <p:cNvPr id="3" name="Content Placeholder 2"/>
          <p:cNvSpPr>
            <a:spLocks noGrp="1"/>
          </p:cNvSpPr>
          <p:nvPr>
            <p:ph idx="1"/>
          </p:nvPr>
        </p:nvSpPr>
        <p:spPr/>
        <p:txBody>
          <a:bodyPr/>
          <a:lstStyle/>
          <a:p>
            <a:pPr>
              <a:defRPr sz="2837"/>
            </a:pPr>
            <a:r>
              <a:t>Louis XVI was increasingly dismayed by the direction of the revolution.</a:t>
            </a:r>
          </a:p>
          <a:p>
            <a:pPr>
              <a:defRPr sz="2837"/>
            </a:pPr>
            <a:r>
              <a:t>His brother, the Comte d'Artois and his queen, Marie Antoinette, urged a stronger stance against the revolution and support for the émigrés, while he was resistant to any course that would see him openly side with foreign powers against the Assembly.</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Completing the constitution</a:t>
            </a:r>
          </a:p>
        </p:txBody>
      </p:sp>
      <p:sp>
        <p:nvSpPr>
          <p:cNvPr id="3" name="Content Placeholder 2"/>
          <p:cNvSpPr>
            <a:spLocks noGrp="1"/>
          </p:cNvSpPr>
          <p:nvPr>
            <p:ph idx="1"/>
          </p:nvPr>
        </p:nvSpPr>
        <p:spPr/>
        <p:txBody>
          <a:bodyPr/>
          <a:lstStyle/>
          <a:p>
            <a:pPr>
              <a:defRPr sz="2044"/>
            </a:pPr>
            <a:r>
              <a:t>Meanwhile, in August 1791, a new threat arose from abroad: the King's brother-in-law Holy Roman Emperor Leopold II, King Frederick William II of Prussia, and the King's brother Charles-Philippe, comte d'Artois, issued the Declaration of Pillnitz, declaring their intention to bring the French king in the position "to consolidate the basis of a monarchical government" and that they were preparing their own troops for action, hinting at an invasion of France on the King's behalf.</a:t>
            </a:r>
          </a:p>
          <a:p>
            <a:pPr>
              <a:defRPr sz="2044"/>
            </a:pPr>
            <a:r>
              <a:t>The French people expressed no respect for the dictates of foreign monarchs, and the threat of force merely hastened their militarisation.</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Legislative Assembly (Oct. 1791 – Sept. 1792)</a:t>
            </a:r>
          </a:p>
        </p:txBody>
      </p:sp>
      <p:sp>
        <p:nvSpPr>
          <p:cNvPr id="3" name="Content Placeholder 2"/>
          <p:cNvSpPr>
            <a:spLocks noGrp="1"/>
          </p:cNvSpPr>
          <p:nvPr>
            <p:ph idx="1"/>
          </p:nvPr>
        </p:nvSpPr>
        <p:spPr/>
        <p:txBody>
          <a:bodyPr/>
          <a:lstStyle/>
          <a:p>
            <a:pPr>
              <a:defRPr sz="2761"/>
            </a:pPr>
            <a:r>
              <a:t>In response to the threat of war of August 1791 from Austria and Prussia, leaders of the Assembly saw such a war as a means to strengthen support for their revolutionary government, and the French people as well as the Assembly thought that they would win a war against Austria and Prussia.</a:t>
            </a:r>
          </a:p>
          <a:p>
            <a:pPr>
              <a:defRPr sz="2761"/>
            </a:pPr>
            <a:r>
              <a:t>On 20 April 1792, France declared war on Austria.</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Failure of the constitutional monarchy</a:t>
            </a:r>
          </a:p>
        </p:txBody>
      </p:sp>
      <p:sp>
        <p:nvSpPr>
          <p:cNvPr id="3" name="Content Placeholder 2"/>
          <p:cNvSpPr>
            <a:spLocks noGrp="1"/>
          </p:cNvSpPr>
          <p:nvPr>
            <p:ph idx="1"/>
          </p:nvPr>
        </p:nvSpPr>
        <p:spPr/>
        <p:txBody>
          <a:bodyPr/>
          <a:lstStyle/>
          <a:p>
            <a:pPr>
              <a:defRPr sz="2368"/>
            </a:pPr>
            <a:r>
              <a:t>However, it failed to consolidate the gains of the Revolution, which continued with increasing momentum and escalating radicalism until 1794.</a:t>
            </a:r>
          </a:p>
          <a:p>
            <a:pPr>
              <a:defRPr sz="2368"/>
            </a:pPr>
            <a:r>
              <a:t>Fifth, the working class of Paris and the other cities – the sans-culottes – resented the fact that the property owners and professionals had taken all the spoils of the Revolution.</a:t>
            </a:r>
          </a:p>
          <a:p>
            <a:pPr>
              <a:defRPr sz="2368"/>
            </a:pPr>
            <a:r>
              <a:t>Finally, foreign powers threatened to overthrow the Revolution, which responded with extremism and systematic violence in its own defence.</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uN5WKl.jpg"/>
          <p:cNvPicPr>
            <a:picLocks noChangeAspect="1"/>
          </p:cNvPicPr>
          <p:nvPr/>
        </p:nvPicPr>
        <p:blipFill>
          <a:blip r:embed="rId2"/>
          <a:stretch>
            <a:fillRect/>
          </a:stretch>
        </p:blipFill>
        <p:spPr>
          <a:xfrm>
            <a:off x="1097279" y="914400"/>
            <a:ext cx="694944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548"/>
            </a:pPr>
            <a:r>
              <a:t>On 10 August 1792 the Paris Commune stormed the Tuileries Palace and killed the Swiss Guards.</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Constitutional crisis</a:t>
            </a:r>
          </a:p>
        </p:txBody>
      </p:sp>
      <p:sp>
        <p:nvSpPr>
          <p:cNvPr id="3" name="Content Placeholder 2"/>
          <p:cNvSpPr>
            <a:spLocks noGrp="1"/>
          </p:cNvSpPr>
          <p:nvPr>
            <p:ph idx="1"/>
          </p:nvPr>
        </p:nvSpPr>
        <p:spPr/>
        <p:txBody>
          <a:bodyPr/>
          <a:lstStyle/>
          <a:p>
            <a:pPr>
              <a:defRPr sz="2733"/>
            </a:pPr>
            <a:r>
              <a:t>On 26 August, the Assembly decreed the deportation of refractory priests in the west of France, as "causes of danger to the fatherland", to destinations like French Guiana.</a:t>
            </a:r>
          </a:p>
          <a:p>
            <a:pPr>
              <a:defRPr sz="2733"/>
            </a:pPr>
            <a:r>
              <a:t>The following day – 22 September 1792, the first morning of the new Republic – was later retroactively adopted as the beginning of Year One of the French Republican Calendar.</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QDnYMn.jpg"/>
          <p:cNvPicPr>
            <a:picLocks noChangeAspect="1"/>
          </p:cNvPicPr>
          <p:nvPr/>
        </p:nvPicPr>
        <p:blipFill>
          <a:blip r:embed="rId2"/>
          <a:stretch>
            <a:fillRect/>
          </a:stretch>
        </p:blipFill>
        <p:spPr>
          <a:xfrm>
            <a:off x="914400" y="969264"/>
            <a:ext cx="7315200" cy="4462272"/>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870"/>
            </a:pPr>
            <a:r>
              <a:t>French victory over the Prussians at the Battle of Valmy on 20 September 1792</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bHYAHI.jpg"/>
          <p:cNvPicPr>
            <a:picLocks noChangeAspect="1"/>
          </p:cNvPicPr>
          <p:nvPr/>
        </p:nvPicPr>
        <p:blipFill>
          <a:blip r:embed="rId2"/>
          <a:stretch>
            <a:fillRect/>
          </a:stretch>
        </p:blipFill>
        <p:spPr>
          <a:xfrm>
            <a:off x="2950464" y="914400"/>
            <a:ext cx="324307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674"/>
            </a:pPr>
            <a:r>
              <a:t>King Louis XVI's government was blamed for mishandling the fiscal crises in the 1780s.</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mL9YY1.JPG"/>
          <p:cNvPicPr>
            <a:picLocks noChangeAspect="1"/>
          </p:cNvPicPr>
          <p:nvPr/>
        </p:nvPicPr>
        <p:blipFill>
          <a:blip r:embed="rId2"/>
          <a:stretch>
            <a:fillRect/>
          </a:stretch>
        </p:blipFill>
        <p:spPr>
          <a:xfrm>
            <a:off x="1716023" y="914400"/>
            <a:ext cx="571195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252"/>
            </a:pPr>
            <a:r>
              <a:t>The French Revolutionary Army defeated the combined armies of Austrians, Dutch and British at Fleurus in June 1794.</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French Revolutionary Wars and Napoleonic Wars</a:t>
            </a:r>
          </a:p>
        </p:txBody>
      </p:sp>
      <p:sp>
        <p:nvSpPr>
          <p:cNvPr id="3" name="Content Placeholder 2"/>
          <p:cNvSpPr>
            <a:spLocks noGrp="1"/>
          </p:cNvSpPr>
          <p:nvPr>
            <p:ph idx="1"/>
          </p:nvPr>
        </p:nvSpPr>
        <p:spPr/>
        <p:txBody>
          <a:bodyPr/>
          <a:lstStyle/>
          <a:p>
            <a:pPr>
              <a:defRPr sz="2517"/>
            </a:pPr>
            <a:r>
              <a:t>The many French successes led to the spread of the French revolutionary ideals into neighbouring countries, and indeed across much of Europe.</a:t>
            </a:r>
          </a:p>
          <a:p>
            <a:pPr>
              <a:defRPr sz="2517"/>
            </a:pPr>
            <a:r>
              <a:t>The Girondins wanted to export the Revolution throughout Europe and, by extension, to defend the Revolution within France.</a:t>
            </a:r>
          </a:p>
          <a:p>
            <a:pPr>
              <a:defRPr sz="2517"/>
            </a:pPr>
            <a:r>
              <a:t>After the French king's execution in January 1793, these powers, along with Spain and most other European states, joined the war against France.</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EUFYYL.jpg"/>
          <p:cNvPicPr>
            <a:picLocks noChangeAspect="1"/>
          </p:cNvPicPr>
          <p:nvPr/>
        </p:nvPicPr>
        <p:blipFill>
          <a:blip r:embed="rId2"/>
          <a:stretch>
            <a:fillRect/>
          </a:stretch>
        </p:blipFill>
        <p:spPr>
          <a:xfrm>
            <a:off x="993135" y="914400"/>
            <a:ext cx="715773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600"/>
            </a:pPr>
            <a:r>
              <a:t>Slave revolt in Saint Domingue</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Colonial uprisings</a:t>
            </a:r>
          </a:p>
        </p:txBody>
      </p:sp>
      <p:sp>
        <p:nvSpPr>
          <p:cNvPr id="3" name="Content Placeholder 2"/>
          <p:cNvSpPr>
            <a:spLocks noGrp="1"/>
          </p:cNvSpPr>
          <p:nvPr>
            <p:ph idx="1"/>
          </p:nvPr>
        </p:nvSpPr>
        <p:spPr/>
        <p:txBody>
          <a:bodyPr/>
          <a:lstStyle/>
          <a:p>
            <a:pPr>
              <a:defRPr sz="2910"/>
            </a:pPr>
            <a:r>
              <a:t>Although the French Revolution had a dramatic impact in numerous areas of Europe, the French colonies felt a particular influence.</a:t>
            </a:r>
          </a:p>
          <a:p>
            <a:pPr>
              <a:defRPr sz="2910"/>
            </a:pPr>
            <a:r>
              <a:t>As the Martinican author Aimé Césaire put it, "there was in each French colony a specific revolution, that occurred on the occasion of the French Revolution, in tune with it."</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National Convention (Sept. 1792–95)</a:t>
            </a:r>
          </a:p>
        </p:txBody>
      </p:sp>
      <p:sp>
        <p:nvSpPr>
          <p:cNvPr id="3" name="Content Placeholder 2"/>
          <p:cNvSpPr>
            <a:spLocks noGrp="1"/>
          </p:cNvSpPr>
          <p:nvPr>
            <p:ph idx="1"/>
          </p:nvPr>
        </p:nvSpPr>
        <p:spPr/>
        <p:txBody>
          <a:bodyPr/>
          <a:lstStyle/>
          <a:p>
            <a:pPr>
              <a:defRPr sz="2584"/>
            </a:pPr>
            <a:r>
              <a:t>Immediately on 21 September the Convention abolished the monarchy, making France the French First Republic.</a:t>
            </a:r>
          </a:p>
          <a:p>
            <a:pPr>
              <a:defRPr sz="2584"/>
            </a:pPr>
            <a:r>
              <a:t>A new French Republican Calendar was introduced to replace the Christian Gregorian calendar, renaming the year 1792 as year 1 of the Republic.</a:t>
            </a:r>
          </a:p>
          <a:p>
            <a:pPr>
              <a:defRPr sz="2584"/>
            </a:pPr>
            <a:r>
              <a:t>In the course of 1793, the Holy Roman Empire, the kings of Portugal and Naples and the Grand-Duke of Tuscany declared war against France.</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gz48JN.jpg"/>
          <p:cNvPicPr>
            <a:picLocks noChangeAspect="1"/>
          </p:cNvPicPr>
          <p:nvPr/>
        </p:nvPicPr>
        <p:blipFill>
          <a:blip r:embed="rId2"/>
          <a:stretch>
            <a:fillRect/>
          </a:stretch>
        </p:blipFill>
        <p:spPr>
          <a:xfrm>
            <a:off x="914400" y="1014983"/>
            <a:ext cx="7315200" cy="4370832"/>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986"/>
            </a:pPr>
            <a:r>
              <a:t>Execution of Louis XVI in what is now the Place de la Concorde, facing the empty pedestal where the statue of his grandfather, Louis XV, had stood</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Execution of Louis XVI</a:t>
            </a:r>
          </a:p>
        </p:txBody>
      </p:sp>
      <p:sp>
        <p:nvSpPr>
          <p:cNvPr id="3" name="Content Placeholder 2"/>
          <p:cNvSpPr>
            <a:spLocks noGrp="1"/>
          </p:cNvSpPr>
          <p:nvPr>
            <p:ph idx="1"/>
          </p:nvPr>
        </p:nvSpPr>
        <p:spPr/>
        <p:txBody>
          <a:bodyPr/>
          <a:lstStyle/>
          <a:p>
            <a:pPr>
              <a:defRPr sz="2643"/>
            </a:pPr>
            <a:r>
              <a:t>In the Brunswick Manifesto, the Imperial and Prussian armies threatened retaliation on the French population if it were to resist their advance or the reinstatement of the monarchy.</a:t>
            </a:r>
          </a:p>
          <a:p>
            <a:pPr>
              <a:defRPr sz="2643"/>
            </a:pPr>
            <a:r>
              <a:t>This among other things made Louis appear to be conspiring with the enemies of France.</a:t>
            </a:r>
          </a:p>
          <a:p>
            <a:pPr>
              <a:defRPr sz="2643"/>
            </a:pPr>
            <a:r>
              <a:t>Conservatives across Europe were horrified and monarchies called for war against revolutionary France.</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Economy</a:t>
            </a:r>
          </a:p>
        </p:txBody>
      </p:sp>
      <p:sp>
        <p:nvSpPr>
          <p:cNvPr id="3" name="Content Placeholder 2"/>
          <p:cNvSpPr>
            <a:spLocks noGrp="1"/>
          </p:cNvSpPr>
          <p:nvPr>
            <p:ph idx="1"/>
          </p:nvPr>
        </p:nvSpPr>
        <p:spPr/>
        <p:txBody>
          <a:bodyPr/>
          <a:lstStyle/>
          <a:p>
            <a:pPr>
              <a:defRPr sz="2373"/>
            </a:pPr>
            <a:r>
              <a:t>When war went badly, prices rose and the sans-culottes – poor labourers and radical Jacobins – rioted; counter-revolutionary activities began in some regions.</a:t>
            </a:r>
          </a:p>
          <a:p>
            <a:pPr>
              <a:defRPr sz="2373"/>
            </a:pPr>
            <a:r>
              <a:t>An alliance of Jacobin and sans-culottes elements thus became the effective centre of the new government.</a:t>
            </a:r>
          </a:p>
          <a:p>
            <a:pPr>
              <a:defRPr sz="2373"/>
            </a:pPr>
            <a:r>
              <a:t>The Committee first attempted to set the price for only a limited number of grain products, but by September 1793 it expanded the "maximum" to cover all foodstuffs and a long list of other goods.</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ebM5X6.jpg"/>
          <p:cNvPicPr>
            <a:picLocks noChangeAspect="1"/>
          </p:cNvPicPr>
          <p:nvPr/>
        </p:nvPicPr>
        <p:blipFill>
          <a:blip r:embed="rId2"/>
          <a:stretch>
            <a:fillRect/>
          </a:stretch>
        </p:blipFill>
        <p:spPr>
          <a:xfrm>
            <a:off x="2899933" y="914400"/>
            <a:ext cx="3344133"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398"/>
            </a:pPr>
            <a:r>
              <a:t>Queen Marie Antoinette on the way to the guillotine on 16 October 1793 (drawing by Jacques-Louis David)</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Reign of Terror</a:t>
            </a:r>
          </a:p>
        </p:txBody>
      </p:sp>
      <p:sp>
        <p:nvSpPr>
          <p:cNvPr id="3" name="Content Placeholder 2"/>
          <p:cNvSpPr>
            <a:spLocks noGrp="1"/>
          </p:cNvSpPr>
          <p:nvPr>
            <p:ph idx="1"/>
          </p:nvPr>
        </p:nvSpPr>
        <p:spPr/>
        <p:txBody>
          <a:bodyPr/>
          <a:lstStyle/>
          <a:p>
            <a:pPr>
              <a:defRPr sz="2224"/>
            </a:pPr>
            <a:r>
              <a:t>On 24 June, the Convention adopted the first republican constitution of France, variously referred to as the French Constitution of 1793 or Constitution of the Year I.</a:t>
            </a:r>
          </a:p>
          <a:p>
            <a:pPr>
              <a:defRPr sz="2224"/>
            </a:pPr>
            <a:r>
              <a:t>The older Marxist interpretation argued the Terror was a necessary response to outside threats (in terms of other countries going to war with France) and internal threats (of traitors inside France threatening to frustrate the Revolution).</a:t>
            </a:r>
          </a:p>
          <a:p>
            <a:pPr>
              <a:defRPr sz="2224"/>
            </a:pPr>
            <a:r>
              <a:t>Hanson says the terror was not inherent in the ideology of the Revolution, but that circumstances made it necessary.</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Causes</a:t>
            </a:r>
          </a:p>
        </p:txBody>
      </p:sp>
      <p:sp>
        <p:nvSpPr>
          <p:cNvPr id="3" name="Content Placeholder 2"/>
          <p:cNvSpPr>
            <a:spLocks noGrp="1"/>
          </p:cNvSpPr>
          <p:nvPr>
            <p:ph idx="1"/>
          </p:nvPr>
        </p:nvSpPr>
        <p:spPr/>
        <p:txBody>
          <a:bodyPr/>
          <a:lstStyle/>
          <a:p>
            <a:pPr>
              <a:defRPr sz="2254"/>
            </a:pPr>
            <a:r>
              <a:t>Historians have pointed to many events and factors within the Ancien Régime that led to the Revolution.</a:t>
            </a:r>
          </a:p>
          <a:p>
            <a:pPr>
              <a:defRPr sz="2254"/>
            </a:pPr>
            <a:r>
              <a:t>In the 1750s, during the "Querelle des Bouffons" over the question of the quality of Italian vs. French music, the partisans of both sides appealed to the French public "because it alone has the right to decide whether a work will be preserved for posterity or will be used by grocers as wrapping-paper".</a:t>
            </a:r>
          </a:p>
          <a:p>
            <a:pPr>
              <a:defRPr sz="2254"/>
            </a:pPr>
            <a:r>
              <a:t>The economy in the Ancien Régime during the years preceding the Revolution suffered from instability.</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SFu8ob.jpg"/>
          <p:cNvPicPr>
            <a:picLocks noChangeAspect="1"/>
          </p:cNvPicPr>
          <p:nvPr/>
        </p:nvPicPr>
        <p:blipFill>
          <a:blip r:embed="rId2"/>
          <a:stretch>
            <a:fillRect/>
          </a:stretch>
        </p:blipFill>
        <p:spPr>
          <a:xfrm>
            <a:off x="1121664" y="914400"/>
            <a:ext cx="690067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454"/>
            </a:pPr>
            <a:r>
              <a:t>The War in the Vendée was a royalist uprising that was suppressed by the republican forces in 1796.</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Internal and external wars</a:t>
            </a:r>
          </a:p>
        </p:txBody>
      </p:sp>
      <p:sp>
        <p:nvSpPr>
          <p:cNvPr id="3" name="Content Placeholder 2"/>
          <p:cNvSpPr>
            <a:spLocks noGrp="1"/>
          </p:cNvSpPr>
          <p:nvPr>
            <p:ph idx="1"/>
          </p:nvPr>
        </p:nvSpPr>
        <p:spPr/>
        <p:txBody>
          <a:bodyPr/>
          <a:lstStyle/>
          <a:p>
            <a:pPr>
              <a:defRPr sz="3081"/>
            </a:pPr>
            <a:r>
              <a:t>In March 1793, France also declared war on Spain, the Vendée rebels won some victories against Paris, and the French army was defeated in Belgium by Austria with the French general Dumouriez defecting to the Austrians: the French Republic's survival was now in real danger.</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Girondins expelled</a:t>
            </a:r>
          </a:p>
        </p:txBody>
      </p:sp>
      <p:sp>
        <p:nvSpPr>
          <p:cNvPr id="3" name="Content Placeholder 2"/>
          <p:cNvSpPr>
            <a:spLocks noGrp="1"/>
          </p:cNvSpPr>
          <p:nvPr>
            <p:ph idx="1"/>
          </p:nvPr>
        </p:nvSpPr>
        <p:spPr/>
        <p:txBody>
          <a:bodyPr/>
          <a:lstStyle/>
          <a:p>
            <a:pPr>
              <a:defRPr sz="2217"/>
            </a:pPr>
            <a:r>
              <a:t>The Convention's President Isnard, a Girondin, answered them: "Members of la Commune [...] If by your incessant rebellions something befalls to the representatives of the nation, I declare, in the name of France, that Paris will be totally obliterated".</a:t>
            </a:r>
          </a:p>
          <a:p>
            <a:pPr>
              <a:defRPr sz="2217"/>
            </a:pPr>
            <a:r>
              <a:t>On 2 June 1793, the Convention's session in Tuileries Palace degenerated into chaos and pandemonium.</a:t>
            </a:r>
          </a:p>
          <a:p>
            <a:pPr>
              <a:defRPr sz="2217"/>
            </a:pPr>
            <a:r>
              <a:t>Barère, member of the Comité de salut public, suggested: to end this division which is harming the Republic, the Girondin leaders should lay down their offices voluntarily.</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m2N8IQ.jpg"/>
          <p:cNvPicPr>
            <a:picLocks noChangeAspect="1"/>
          </p:cNvPicPr>
          <p:nvPr/>
        </p:nvPicPr>
        <p:blipFill>
          <a:blip r:embed="rId2"/>
          <a:stretch>
            <a:fillRect/>
          </a:stretch>
        </p:blipFill>
        <p:spPr>
          <a:xfrm>
            <a:off x="1517596" y="914400"/>
            <a:ext cx="6108807"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531"/>
            </a:pPr>
            <a:r>
              <a:t>The assassination of Jean-Paul Marat by Girondist sympathizer Charlotte Corday on 13 July 1793</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Abounding civil war</a:t>
            </a:r>
          </a:p>
        </p:txBody>
      </p:sp>
      <p:sp>
        <p:nvSpPr>
          <p:cNvPr id="3" name="Content Placeholder 2"/>
          <p:cNvSpPr>
            <a:spLocks noGrp="1"/>
          </p:cNvSpPr>
          <p:nvPr>
            <p:ph idx="1"/>
          </p:nvPr>
        </p:nvSpPr>
        <p:spPr/>
        <p:txBody>
          <a:bodyPr/>
          <a:lstStyle/>
          <a:p>
            <a:pPr>
              <a:defRPr sz="2664"/>
            </a:pPr>
            <a:r>
              <a:t>By the summer of 1793, most French departments in one way or another opposed the central Paris government.</a:t>
            </a:r>
          </a:p>
          <a:p>
            <a:pPr>
              <a:defRPr sz="2664"/>
            </a:pPr>
            <a:r>
              <a:t>In June–July 1793, Bordeaux, Marseilles, Brittany, Caen and the rest of Normandy gathered armies to march on Paris and against 'the revolution'.</a:t>
            </a:r>
          </a:p>
          <a:p>
            <a:pPr>
              <a:defRPr sz="2664"/>
            </a:pPr>
            <a:r>
              <a:t>The consecutive successes in the French revolutionary wars earned Lazare Carnot the title 'Organizer of Victory'.</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mhGMGM.jpg"/>
          <p:cNvPicPr>
            <a:picLocks noChangeAspect="1"/>
          </p:cNvPicPr>
          <p:nvPr/>
        </p:nvPicPr>
        <p:blipFill>
          <a:blip r:embed="rId2"/>
          <a:stretch>
            <a:fillRect/>
          </a:stretch>
        </p:blipFill>
        <p:spPr>
          <a:xfrm>
            <a:off x="914400" y="1520951"/>
            <a:ext cx="7315200" cy="3358896"/>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600"/>
            </a:pPr>
            <a:r>
              <a:t>Mass shootings at Nantes in 1793</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Suppressing and retaliating the revolts</a:t>
            </a:r>
          </a:p>
        </p:txBody>
      </p:sp>
      <p:sp>
        <p:nvSpPr>
          <p:cNvPr id="3" name="Content Placeholder 2"/>
          <p:cNvSpPr>
            <a:spLocks noGrp="1"/>
          </p:cNvSpPr>
          <p:nvPr>
            <p:ph idx="1"/>
          </p:nvPr>
        </p:nvSpPr>
        <p:spPr/>
        <p:txBody>
          <a:bodyPr/>
          <a:lstStyle/>
          <a:p>
            <a:pPr>
              <a:defRPr sz="2819"/>
            </a:pPr>
            <a:r>
              <a:t>Meanwhile, the instalment of the Republican Calendar on 24 October 1793 caused an anti-clerical uprising.</a:t>
            </a:r>
          </a:p>
          <a:p>
            <a:pPr>
              <a:defRPr sz="2819"/>
            </a:pPr>
            <a:r>
              <a:t>By November 1793, the revolts in Normandy, Bordeaux and Lyon were overcome, in December also that in Toulon.</a:t>
            </a:r>
          </a:p>
          <a:p>
            <a:pPr>
              <a:defRPr sz="2819"/>
            </a:pPr>
            <a:r>
              <a:t>Some historians consider the total civil war to have lasted until 1796 with a toll of 170,000 or 450,000 lives.</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WtOpBR.jpg"/>
          <p:cNvPicPr>
            <a:picLocks noChangeAspect="1"/>
          </p:cNvPicPr>
          <p:nvPr/>
        </p:nvPicPr>
        <p:blipFill>
          <a:blip r:embed="rId2"/>
          <a:stretch>
            <a:fillRect/>
          </a:stretch>
        </p:blipFill>
        <p:spPr>
          <a:xfrm>
            <a:off x="914400" y="1046479"/>
            <a:ext cx="7315200" cy="430784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348"/>
            </a:pPr>
            <a:r>
              <a:t>Nine emigrants go to the guillotine in 1793</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Profuse executions</a:t>
            </a:r>
          </a:p>
        </p:txBody>
      </p:sp>
      <p:sp>
        <p:nvSpPr>
          <p:cNvPr id="3" name="Content Placeholder 2"/>
          <p:cNvSpPr>
            <a:spLocks noGrp="1"/>
          </p:cNvSpPr>
          <p:nvPr>
            <p:ph idx="1"/>
          </p:nvPr>
        </p:nvSpPr>
        <p:spPr/>
        <p:txBody>
          <a:bodyPr/>
          <a:lstStyle/>
          <a:p>
            <a:pPr>
              <a:defRPr sz="2529"/>
            </a:pPr>
            <a:r>
              <a:t>Louis XVI had already been guillotined before the start of the terror; Queen Marie Antoinette, Barnave, Bailly, Brissot and other leading Girondins, Philippe Égalité (despite his vote for the death of the King), Madame Roland and many others were executed by guillotine.</a:t>
            </a:r>
          </a:p>
          <a:p>
            <a:pPr>
              <a:defRPr sz="2529"/>
            </a:pPr>
            <a:r>
              <a:t>The Revolutionary Tribunal summarily condemned thousands of people to death by the guillotine, while mobs beat other victims to death.</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gOpuI9.jpg"/>
          <p:cNvPicPr>
            <a:picLocks noChangeAspect="1"/>
          </p:cNvPicPr>
          <p:nvPr/>
        </p:nvPicPr>
        <p:blipFill>
          <a:blip r:embed="rId2"/>
          <a:stretch>
            <a:fillRect/>
          </a:stretch>
        </p:blipFill>
        <p:spPr>
          <a:xfrm>
            <a:off x="1368552" y="914400"/>
            <a:ext cx="6406896"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000"/>
            </a:pPr>
            <a:r>
              <a:t>The Festival of the Supreme Being on 8 June 1794</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6qNDnK.jpg"/>
          <p:cNvPicPr>
            <a:picLocks noChangeAspect="1"/>
          </p:cNvPicPr>
          <p:nvPr/>
        </p:nvPicPr>
        <p:blipFill>
          <a:blip r:embed="rId2"/>
          <a:stretch>
            <a:fillRect/>
          </a:stretch>
        </p:blipFill>
        <p:spPr>
          <a:xfrm>
            <a:off x="2727960" y="914400"/>
            <a:ext cx="368808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309"/>
            </a:pPr>
            <a:r>
              <a:t>Caricature of the Third Estate carrying the First Estate (clergy) and the Second Estate (nobility) on its back</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6Ku4qH.jpg"/>
          <p:cNvPicPr>
            <a:picLocks noChangeAspect="1"/>
          </p:cNvPicPr>
          <p:nvPr/>
        </p:nvPicPr>
        <p:blipFill>
          <a:blip r:embed="rId2"/>
          <a:stretch>
            <a:fillRect/>
          </a:stretch>
        </p:blipFill>
        <p:spPr>
          <a:xfrm>
            <a:off x="1057655" y="914400"/>
            <a:ext cx="702868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734"/>
            </a:pPr>
            <a:r>
              <a:t>The execution of Robespierre on 28 July 1794 marked the end of the Reign of Terror.</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Guillotining politicians</a:t>
            </a:r>
          </a:p>
        </p:txBody>
      </p:sp>
      <p:sp>
        <p:nvSpPr>
          <p:cNvPr id="3" name="Content Placeholder 2"/>
          <p:cNvSpPr>
            <a:spLocks noGrp="1"/>
          </p:cNvSpPr>
          <p:nvPr>
            <p:ph idx="1"/>
          </p:nvPr>
        </p:nvSpPr>
        <p:spPr/>
        <p:txBody>
          <a:bodyPr/>
          <a:lstStyle/>
          <a:p>
            <a:pPr>
              <a:defRPr sz="3600"/>
            </a:pPr>
            <a:r>
              <a:t>Meanwhile, France's external wars were going well, with victories over Austrian and British troops in May and June 1794 opening up Belgium for French conquest.</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Disregarding the lower classes</a:t>
            </a:r>
          </a:p>
        </p:txBody>
      </p:sp>
      <p:sp>
        <p:nvSpPr>
          <p:cNvPr id="3" name="Content Placeholder 2"/>
          <p:cNvSpPr>
            <a:spLocks noGrp="1"/>
          </p:cNvSpPr>
          <p:nvPr>
            <p:ph idx="1"/>
          </p:nvPr>
        </p:nvSpPr>
        <p:spPr/>
        <p:txBody>
          <a:bodyPr/>
          <a:lstStyle/>
          <a:p>
            <a:pPr>
              <a:defRPr sz="2837"/>
            </a:pPr>
            <a:r>
              <a:t>After July 1794, the French government was dominated by 'Girondins', who indulged in revenge and violence and death sentences against people associated with the previous 'Jacobin'/'Montagnard' governments around Robespierre and Marat, in what was known as the White Terror.</a:t>
            </a:r>
          </a:p>
          <a:p>
            <a:pPr>
              <a:defRPr sz="2837"/>
            </a:pPr>
            <a:r>
              <a:t>Late 1794, France conquered present-day Belgium.</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qyLA3v.jpeg"/>
          <p:cNvPicPr>
            <a:picLocks noChangeAspect="1"/>
          </p:cNvPicPr>
          <p:nvPr/>
        </p:nvPicPr>
        <p:blipFill>
          <a:blip r:embed="rId2"/>
          <a:stretch>
            <a:fillRect/>
          </a:stretch>
        </p:blipFill>
        <p:spPr>
          <a:xfrm>
            <a:off x="1594575" y="914400"/>
            <a:ext cx="595484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322"/>
            </a:pPr>
            <a:r>
              <a:t>A small French force tried to invade Britain in February 1797.</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The Directory (1795–99)</a:t>
            </a:r>
          </a:p>
        </p:txBody>
      </p:sp>
      <p:sp>
        <p:nvSpPr>
          <p:cNvPr id="3" name="Content Placeholder 2"/>
          <p:cNvSpPr>
            <a:spLocks noGrp="1"/>
          </p:cNvSpPr>
          <p:nvPr>
            <p:ph idx="1"/>
          </p:nvPr>
        </p:nvSpPr>
        <p:spPr/>
        <p:txBody>
          <a:bodyPr/>
          <a:lstStyle/>
          <a:p>
            <a:pPr>
              <a:defRPr sz="3600"/>
            </a:pPr>
            <a:r>
              <a:t>A French plebiscite ratified the document, with about 1,057,000 votes for the constitution and 49,000 against.</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SsArsR.jpg"/>
          <p:cNvPicPr>
            <a:picLocks noChangeAspect="1"/>
          </p:cNvPicPr>
          <p:nvPr/>
        </p:nvPicPr>
        <p:blipFill>
          <a:blip r:embed="rId2"/>
          <a:stretch>
            <a:fillRect/>
          </a:stretch>
        </p:blipFill>
        <p:spPr>
          <a:xfrm>
            <a:off x="1560576" y="914400"/>
            <a:ext cx="602284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086"/>
            </a:pPr>
            <a:r>
              <a:t>General Napoleon and his troops crossing the bridge of Arcole in 1796</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Evaluation</a:t>
            </a:r>
          </a:p>
        </p:txBody>
      </p:sp>
      <p:sp>
        <p:nvSpPr>
          <p:cNvPr id="3" name="Content Placeholder 2"/>
          <p:cNvSpPr>
            <a:spLocks noGrp="1"/>
          </p:cNvSpPr>
          <p:nvPr>
            <p:ph idx="1"/>
          </p:nvPr>
        </p:nvSpPr>
        <p:spPr/>
        <p:txBody>
          <a:bodyPr/>
          <a:lstStyle/>
          <a:p>
            <a:pPr>
              <a:defRPr sz="2919"/>
            </a:pPr>
            <a:r>
              <a:t>The universal male suffrage of 1793 was replaced by limited suffrage based on property.</a:t>
            </a:r>
          </a:p>
          <a:p>
            <a:pPr>
              <a:defRPr sz="2919"/>
            </a:pPr>
            <a:r>
              <a:t>Nevertheless, those on the right who wished to restore the monarchy by putting Louis XVIII on the throne, and those on the left who would have renewed the Reign of Terror, tried but failed to overthrow the Directory.</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yHpJiC.jpg"/>
          <p:cNvPicPr>
            <a:picLocks noChangeAspect="1"/>
          </p:cNvPicPr>
          <p:nvPr/>
        </p:nvPicPr>
        <p:blipFill>
          <a:blip r:embed="rId2"/>
          <a:stretch>
            <a:fillRect/>
          </a:stretch>
        </p:blipFill>
        <p:spPr>
          <a:xfrm>
            <a:off x="2441448" y="914400"/>
            <a:ext cx="426110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920"/>
            </a:pPr>
            <a:r>
              <a:t>Napoléon Bonaparte in the coup d'état of 18 Brumaire VIII (9 November 1799)</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Coups d'état</a:t>
            </a:r>
          </a:p>
        </p:txBody>
      </p:sp>
      <p:sp>
        <p:nvSpPr>
          <p:cNvPr id="3" name="Content Placeholder 2"/>
          <p:cNvSpPr>
            <a:spLocks noGrp="1"/>
          </p:cNvSpPr>
          <p:nvPr>
            <p:ph idx="1"/>
          </p:nvPr>
        </p:nvSpPr>
        <p:spPr/>
        <p:txBody>
          <a:bodyPr/>
          <a:lstStyle/>
          <a:p>
            <a:pPr>
              <a:defRPr sz="3600"/>
            </a:pPr>
            <a:r>
              <a:t>That coup some historians consider the closing of the specifically republican phase of the French Revolution.</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H0NdoM.jpg"/>
          <p:cNvPicPr>
            <a:picLocks noChangeAspect="1"/>
          </p:cNvPicPr>
          <p:nvPr/>
        </p:nvPicPr>
        <p:blipFill>
          <a:blip r:embed="rId2"/>
          <a:stretch>
            <a:fillRect/>
          </a:stretch>
        </p:blipFill>
        <p:spPr>
          <a:xfrm>
            <a:off x="1411631" y="914400"/>
            <a:ext cx="6320737"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411"/>
            </a:pPr>
            <a:r>
              <a:t>French-Dutch victory under General Brune and General Daendels against the Russians and British in 1799</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Financial crisis</a:t>
            </a:r>
          </a:p>
        </p:txBody>
      </p:sp>
      <p:sp>
        <p:nvSpPr>
          <p:cNvPr id="3" name="Content Placeholder 2"/>
          <p:cNvSpPr>
            <a:spLocks noGrp="1"/>
          </p:cNvSpPr>
          <p:nvPr>
            <p:ph idx="1"/>
          </p:nvPr>
        </p:nvSpPr>
        <p:spPr/>
        <p:txBody>
          <a:bodyPr/>
          <a:lstStyle/>
          <a:p>
            <a:pPr>
              <a:defRPr sz="3364"/>
            </a:pPr>
            <a:r>
              <a:t>This was due in part to France's costly involvements in the Seven Years' War and later the American Revolutionary War.</a:t>
            </a:r>
          </a:p>
          <a:p>
            <a:pPr>
              <a:defRPr sz="3364"/>
            </a:pPr>
            <a:r>
              <a:t>The King refused, Necker was dismissed, and Charles Alexandre de Calonne was appointed to the Comptrollership.</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Exporting the Revolution</a:t>
            </a:r>
          </a:p>
        </p:txBody>
      </p:sp>
      <p:sp>
        <p:nvSpPr>
          <p:cNvPr id="3" name="Content Placeholder 2"/>
          <p:cNvSpPr>
            <a:spLocks noGrp="1"/>
          </p:cNvSpPr>
          <p:nvPr>
            <p:ph idx="1"/>
          </p:nvPr>
        </p:nvSpPr>
        <p:spPr/>
        <p:txBody>
          <a:bodyPr/>
          <a:lstStyle/>
          <a:p>
            <a:pPr>
              <a:defRPr sz="3600"/>
            </a:pPr>
            <a:r>
              <a:t>Napoleon conquered most of Italy in the name of the French Revolution in 1797–99.</a:t>
            </a:r>
          </a:p>
          <a:p>
            <a:pPr>
              <a:defRPr sz="3600"/>
            </a:pPr>
            <a:r>
              <a:t>However, Artz emphasises the benefits the Italians gained from the French Revolution:</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5490Es.jpg"/>
          <p:cNvPicPr>
            <a:picLocks noChangeAspect="1"/>
          </p:cNvPicPr>
          <p:nvPr/>
        </p:nvPicPr>
        <p:blipFill>
          <a:blip r:embed="rId2"/>
          <a:stretch>
            <a:fillRect/>
          </a:stretch>
        </p:blipFill>
        <p:spPr>
          <a:xfrm>
            <a:off x="1395983" y="914400"/>
            <a:ext cx="635203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526"/>
            </a:pPr>
            <a:r>
              <a:t>A copy of L'Ami du peuple stained with the blood of Marat</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Newspapers</a:t>
            </a:r>
          </a:p>
        </p:txBody>
      </p:sp>
      <p:sp>
        <p:nvSpPr>
          <p:cNvPr id="3" name="Content Placeholder 2"/>
          <p:cNvSpPr>
            <a:spLocks noGrp="1"/>
          </p:cNvSpPr>
          <p:nvPr>
            <p:ph idx="1"/>
          </p:nvPr>
        </p:nvSpPr>
        <p:spPr/>
        <p:txBody>
          <a:bodyPr/>
          <a:lstStyle/>
          <a:p>
            <a:pPr>
              <a:defRPr sz="3600"/>
            </a:pPr>
            <a:r>
              <a:t>Newspapers and pamphlets played a central role in stimulating and defining the Revolution.</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Symbolism</a:t>
            </a:r>
          </a:p>
        </p:txBody>
      </p:sp>
      <p:sp>
        <p:nvSpPr>
          <p:cNvPr id="3" name="Content Placeholder 2"/>
          <p:cNvSpPr>
            <a:spLocks noGrp="1"/>
          </p:cNvSpPr>
          <p:nvPr>
            <p:ph idx="1"/>
          </p:nvPr>
        </p:nvSpPr>
        <p:spPr/>
        <p:txBody>
          <a:bodyPr/>
          <a:lstStyle/>
          <a:p>
            <a:pPr>
              <a:defRPr sz="3600"/>
            </a:pPr>
            <a:r>
              <a:t>Symbolism was a device to distinguish the main features of the Revolution and ensure public identification and support.</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C_POwP.jpg"/>
          <p:cNvPicPr>
            <a:picLocks noChangeAspect="1"/>
          </p:cNvPicPr>
          <p:nvPr/>
        </p:nvPicPr>
        <p:blipFill>
          <a:blip r:embed="rId2"/>
          <a:stretch>
            <a:fillRect/>
          </a:stretch>
        </p:blipFill>
        <p:spPr>
          <a:xfrm>
            <a:off x="1755648" y="914400"/>
            <a:ext cx="563270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734"/>
            </a:pPr>
            <a:r>
              <a:t>Rouget de Lisle, composer of the Marseillaise, sings it for the first time in 1792.</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55dEuy.png"/>
          <p:cNvPicPr>
            <a:picLocks noChangeAspect="1"/>
          </p:cNvPicPr>
          <p:nvPr/>
        </p:nvPicPr>
        <p:blipFill>
          <a:blip r:embed="rId2"/>
          <a:stretch>
            <a:fillRect/>
          </a:stretch>
        </p:blipFill>
        <p:spPr>
          <a:xfrm>
            <a:off x="2935224" y="914400"/>
            <a:ext cx="327355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878"/>
            </a:pPr>
            <a:r>
              <a:t>English cartoon attacking the excesses of the Revolution as symbolised by the guillotine; between 18,000 and 40,000 people were executed during the Reign of Terror.</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La Marseillaise</a:t>
            </a:r>
          </a:p>
        </p:txBody>
      </p:sp>
      <p:sp>
        <p:nvSpPr>
          <p:cNvPr id="3" name="Content Placeholder 2"/>
          <p:cNvSpPr>
            <a:spLocks noGrp="1"/>
          </p:cNvSpPr>
          <p:nvPr>
            <p:ph idx="1"/>
          </p:nvPr>
        </p:nvSpPr>
        <p:spPr/>
        <p:txBody>
          <a:bodyPr/>
          <a:lstStyle/>
          <a:p>
            <a:pPr>
              <a:defRPr sz="2744"/>
            </a:pPr>
            <a:r>
              <a:t>"La Marseillaise" (French pronunciation: ​[la maʁsɛjɛːz]) became the national anthem of France.</a:t>
            </a:r>
          </a:p>
          <a:p>
            <a:pPr>
              <a:defRPr sz="2744"/>
            </a:pPr>
            <a:r>
              <a:t>The French National Convention adopted it as the First Republic's anthem in 1795.</a:t>
            </a:r>
          </a:p>
          <a:p>
            <a:pPr>
              <a:defRPr sz="2744"/>
            </a:pPr>
            <a:r>
              <a:t>The anthem's evocative melody and lyrics have led to its widespread use as a song of revolution and its incorporation into many pieces of classical and popular music.</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Guillotine</a:t>
            </a:r>
          </a:p>
        </p:txBody>
      </p:sp>
      <p:sp>
        <p:nvSpPr>
          <p:cNvPr id="3" name="Content Placeholder 2"/>
          <p:cNvSpPr>
            <a:spLocks noGrp="1"/>
          </p:cNvSpPr>
          <p:nvPr>
            <p:ph idx="1"/>
          </p:nvPr>
        </p:nvSpPr>
        <p:spPr/>
        <p:txBody>
          <a:bodyPr/>
          <a:lstStyle/>
          <a:p>
            <a:pPr>
              <a:defRPr sz="3600"/>
            </a:pPr>
            <a:r>
              <a:t>Hanson notes, "The guillotine stands as the principal symbol of the Terror in the French Revolution."</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Tricolore cockade</a:t>
            </a:r>
          </a:p>
        </p:txBody>
      </p:sp>
      <p:sp>
        <p:nvSpPr>
          <p:cNvPr id="3" name="Content Placeholder 2"/>
          <p:cNvSpPr>
            <a:spLocks noGrp="1"/>
          </p:cNvSpPr>
          <p:nvPr>
            <p:ph idx="1"/>
          </p:nvPr>
        </p:nvSpPr>
        <p:spPr/>
        <p:txBody>
          <a:bodyPr/>
          <a:lstStyle/>
          <a:p>
            <a:pPr>
              <a:defRPr sz="2532"/>
            </a:pPr>
            <a:r>
              <a:t>Well after the revolution, by 1912 the French Third Republic had authorised the form of the tricolore cockade for use on its military aircraft by the Aeronautique Militaire as a national insignia, the first-ever in use worldwide – it is still in use by the current Armee de l'Air of France, and directly inspired the use of similar roundel insignia by the United Kingdom and many other nations worldwide.</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Fasces</a:t>
            </a:r>
          </a:p>
        </p:txBody>
      </p:sp>
      <p:sp>
        <p:nvSpPr>
          <p:cNvPr id="3" name="Content Placeholder 2"/>
          <p:cNvSpPr>
            <a:spLocks noGrp="1"/>
          </p:cNvSpPr>
          <p:nvPr>
            <p:ph idx="1"/>
          </p:nvPr>
        </p:nvSpPr>
        <p:spPr/>
        <p:txBody>
          <a:bodyPr/>
          <a:lstStyle/>
          <a:p>
            <a:pPr>
              <a:defRPr sz="3600"/>
            </a:pPr>
            <a:r>
              <a:t>The French Republic continued this Roman symbol to represent state power, justice, and unity.</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WKfZq6.jpg"/>
          <p:cNvPicPr>
            <a:picLocks noChangeAspect="1"/>
          </p:cNvPicPr>
          <p:nvPr/>
        </p:nvPicPr>
        <p:blipFill>
          <a:blip r:embed="rId2"/>
          <a:stretch>
            <a:fillRect/>
          </a:stretch>
        </p:blipFill>
        <p:spPr>
          <a:xfrm>
            <a:off x="935735" y="914400"/>
            <a:ext cx="727252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322"/>
            </a:pPr>
            <a:r>
              <a:t>The meeting of the Estates General on 5 May 1789 at Versailles</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yu8O_B.jpg"/>
          <p:cNvPicPr>
            <a:picLocks noChangeAspect="1"/>
          </p:cNvPicPr>
          <p:nvPr/>
        </p:nvPicPr>
        <p:blipFill>
          <a:blip r:embed="rId2"/>
          <a:stretch>
            <a:fillRect/>
          </a:stretch>
        </p:blipFill>
        <p:spPr>
          <a:xfrm>
            <a:off x="2910840" y="914400"/>
            <a:ext cx="332232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2285"/>
            </a:pPr>
            <a:r>
              <a:t>Early depiction of the tricolour in the hands of a sans-culotte</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Liberty cap</a:t>
            </a:r>
          </a:p>
        </p:txBody>
      </p:sp>
      <p:sp>
        <p:nvSpPr>
          <p:cNvPr id="3" name="Content Placeholder 2"/>
          <p:cNvSpPr>
            <a:spLocks noGrp="1"/>
          </p:cNvSpPr>
          <p:nvPr>
            <p:ph idx="1"/>
          </p:nvPr>
        </p:nvSpPr>
        <p:spPr/>
        <p:txBody>
          <a:bodyPr/>
          <a:lstStyle/>
          <a:p>
            <a:pPr>
              <a:defRPr sz="2859"/>
            </a:pPr>
            <a:r>
              <a:t>The Liberty cap, also known as the Phrygian cap, or pileus, is a brimless, felt cap that is conical in shape with the tip pulled forward.</a:t>
            </a:r>
          </a:p>
          <a:p>
            <a:pPr>
              <a:defRPr sz="2859"/>
            </a:pPr>
            <a:r>
              <a:t>It reflects Roman republicanism and liberty, alluding to the Roman ritual of manumission of slaves, in which a freed slave receives the bonnet as a symbol of his newfound liberty.</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Q4losO.jpg"/>
          <p:cNvPicPr>
            <a:picLocks noChangeAspect="1"/>
          </p:cNvPicPr>
          <p:nvPr/>
        </p:nvPicPr>
        <p:blipFill>
          <a:blip r:embed="rId2"/>
          <a:stretch>
            <a:fillRect/>
          </a:stretch>
        </p:blipFill>
        <p:spPr>
          <a:xfrm>
            <a:off x="1502663" y="914400"/>
            <a:ext cx="613867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600"/>
            </a:pPr>
            <a:r>
              <a:t>Club of patriotic women in a church</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Role of women</a:t>
            </a:r>
          </a:p>
        </p:txBody>
      </p:sp>
      <p:sp>
        <p:nvSpPr>
          <p:cNvPr id="3" name="Content Placeholder 2"/>
          <p:cNvSpPr>
            <a:spLocks noGrp="1"/>
          </p:cNvSpPr>
          <p:nvPr>
            <p:ph idx="1"/>
          </p:nvPr>
        </p:nvSpPr>
        <p:spPr/>
        <p:txBody>
          <a:bodyPr/>
          <a:lstStyle/>
          <a:p>
            <a:pPr>
              <a:defRPr sz="2777"/>
            </a:pPr>
            <a:r>
              <a:t>Historians since the late 20th century have debated how women shared in the French Revolution and what long-term impact it had on French women.</a:t>
            </a:r>
          </a:p>
          <a:p>
            <a:pPr>
              <a:defRPr sz="2777"/>
            </a:pPr>
            <a:r>
              <a:t>The March to Versailles is but one example of feminist militant activism during the French Revolution.</a:t>
            </a:r>
          </a:p>
          <a:p>
            <a:pPr>
              <a:defRPr sz="2777"/>
            </a:pPr>
            <a:r>
              <a:t>Organised women were permanently shut out of the French Revolution after 30 October 1793.</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Prominent women</a:t>
            </a:r>
          </a:p>
        </p:txBody>
      </p:sp>
      <p:sp>
        <p:nvSpPr>
          <p:cNvPr id="3" name="Content Placeholder 2"/>
          <p:cNvSpPr>
            <a:spLocks noGrp="1"/>
          </p:cNvSpPr>
          <p:nvPr>
            <p:ph idx="1"/>
          </p:nvPr>
        </p:nvSpPr>
        <p:spPr/>
        <p:txBody>
          <a:bodyPr/>
          <a:lstStyle/>
          <a:p>
            <a:pPr>
              <a:defRPr sz="2828"/>
            </a:pPr>
            <a:r>
              <a:t>Her personal letters to leaders of the Revolution influenced policy; in addition, she often hosted political gatherings of the Brissotins, a political group which allowed women to join.</a:t>
            </a:r>
          </a:p>
          <a:p>
            <a:pPr>
              <a:defRPr sz="2828"/>
            </a:pPr>
            <a:r>
              <a:t>Many of the women of the Revolution were even publicly executed for "conspiring against the unity and the indivisibility of the Republic".</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Counter-revolutionary women</a:t>
            </a:r>
          </a:p>
        </p:txBody>
      </p:sp>
      <p:sp>
        <p:nvSpPr>
          <p:cNvPr id="3" name="Content Placeholder 2"/>
          <p:cNvSpPr>
            <a:spLocks noGrp="1"/>
          </p:cNvSpPr>
          <p:nvPr>
            <p:ph idx="1"/>
          </p:nvPr>
        </p:nvSpPr>
        <p:spPr/>
        <p:txBody>
          <a:bodyPr/>
          <a:lstStyle/>
          <a:p>
            <a:pPr>
              <a:defRPr sz="2721"/>
            </a:pPr>
            <a:r>
              <a:t>A major aspect of the French Revolution was the dechristianisation movement, a movement strongly rejected by many devout people.</a:t>
            </a:r>
          </a:p>
          <a:p>
            <a:pPr>
              <a:defRPr sz="2721"/>
            </a:pPr>
            <a:r>
              <a:t>Although some of these women embraced the political and social amendments of the Revolution, they opposed the dissolution of the Catholic Church and the formation of revolutionary cults like the Cult of the Supreme Being.</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mfTQxO.jpg"/>
          <p:cNvPicPr>
            <a:picLocks noChangeAspect="1"/>
          </p:cNvPicPr>
          <p:nvPr/>
        </p:nvPicPr>
        <p:blipFill>
          <a:blip r:embed="rId2"/>
          <a:stretch>
            <a:fillRect/>
          </a:stretch>
        </p:blipFill>
        <p:spPr>
          <a:xfrm>
            <a:off x="1243263" y="914400"/>
            <a:ext cx="6657474"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3000"/>
            </a:pPr>
            <a:r>
              <a:t> Early Assignat of 29 September 1790: 500 livres</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Economic policies</a:t>
            </a:r>
          </a:p>
        </p:txBody>
      </p:sp>
      <p:sp>
        <p:nvSpPr>
          <p:cNvPr id="3" name="Content Placeholder 2"/>
          <p:cNvSpPr>
            <a:spLocks noGrp="1"/>
          </p:cNvSpPr>
          <p:nvPr>
            <p:ph idx="1"/>
          </p:nvPr>
        </p:nvSpPr>
        <p:spPr/>
        <p:txBody>
          <a:bodyPr/>
          <a:lstStyle/>
          <a:p>
            <a:pPr>
              <a:defRPr sz="3600"/>
            </a:pPr>
            <a:r>
              <a:t>The French Revolution abolished many of the constraints on the economy that had slowed growth during the ancien regime.</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QyU3YN.jpg"/>
          <p:cNvPicPr>
            <a:picLocks noChangeAspect="1"/>
          </p:cNvPicPr>
          <p:nvPr/>
        </p:nvPicPr>
        <p:blipFill>
          <a:blip r:embed="rId2"/>
          <a:stretch>
            <a:fillRect/>
          </a:stretch>
        </p:blipFill>
        <p:spPr>
          <a:xfrm>
            <a:off x="1722120" y="914400"/>
            <a:ext cx="5699760"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440"/>
            </a:pPr>
            <a:r>
              <a:t>La Liberté guidant le peuple, painting by Eugène Delacroix commemorating the July Revolution of 1830</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Long-term impact</a:t>
            </a:r>
          </a:p>
        </p:txBody>
      </p:sp>
      <p:sp>
        <p:nvSpPr>
          <p:cNvPr id="3" name="Content Placeholder 2"/>
          <p:cNvSpPr>
            <a:spLocks noGrp="1"/>
          </p:cNvSpPr>
          <p:nvPr>
            <p:ph idx="1"/>
          </p:nvPr>
        </p:nvSpPr>
        <p:spPr/>
        <p:txBody>
          <a:bodyPr/>
          <a:lstStyle/>
          <a:p>
            <a:pPr>
              <a:defRPr sz="2526"/>
            </a:pPr>
            <a:r>
              <a:t>The French Revolution had a major impact on Europe and the New World, decisively changing the course of human history.</a:t>
            </a:r>
          </a:p>
          <a:p>
            <a:pPr>
              <a:defRPr sz="2526"/>
            </a:pPr>
            <a:r>
              <a:t>Otto Dann and John Dinwiddy report, "It has long been almost a truism of European history that the French Revolution gave a great stimulus to the growth of modern nationalism."</a:t>
            </a:r>
          </a:p>
          <a:p>
            <a:pPr>
              <a:defRPr sz="2526"/>
            </a:pPr>
            <a:r>
              <a:t>Hayes as a major result of the French Revolution across Europe.</a:t>
            </a:r>
          </a:p>
          <a:p>
            <a:pPr>
              <a:defRPr sz="2526"/>
            </a:pPr>
            <a:r>
              <a:t>The impact on French nationalism was profound.</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Estates-General of 1789</a:t>
            </a:r>
          </a:p>
        </p:txBody>
      </p:sp>
      <p:sp>
        <p:nvSpPr>
          <p:cNvPr id="3" name="Content Placeholder 2"/>
          <p:cNvSpPr>
            <a:spLocks noGrp="1"/>
          </p:cNvSpPr>
          <p:nvPr>
            <p:ph idx="1"/>
          </p:nvPr>
        </p:nvSpPr>
        <p:spPr/>
        <p:txBody>
          <a:bodyPr/>
          <a:lstStyle/>
          <a:p>
            <a:pPr>
              <a:defRPr sz="3048"/>
            </a:pPr>
            <a:r>
              <a:t>The Estates-General was organised into three estates: the clergy, the nobility, and the rest of France.</a:t>
            </a:r>
          </a:p>
          <a:p>
            <a:pPr>
              <a:defRPr sz="3048"/>
            </a:pPr>
            <a:r>
              <a:t>To assist delegates, "Books of grievances" (cahiers de doléances) were compiled to list problems.</a:t>
            </a:r>
          </a:p>
          <a:p>
            <a:pPr>
              <a:defRPr sz="3048"/>
            </a:pPr>
            <a:r>
              <a:t>published in January 1789.</a:t>
            </a:r>
          </a:p>
          <a:p>
            <a:pPr>
              <a:defRPr sz="3048"/>
            </a:pPr>
            <a:r>
              <a:t>What has it been until now in the political order?</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France</a:t>
            </a:r>
          </a:p>
        </p:txBody>
      </p:sp>
      <p:sp>
        <p:nvSpPr>
          <p:cNvPr id="3" name="Content Placeholder 2"/>
          <p:cNvSpPr>
            <a:spLocks noGrp="1"/>
          </p:cNvSpPr>
          <p:nvPr>
            <p:ph idx="1"/>
          </p:nvPr>
        </p:nvSpPr>
        <p:spPr/>
        <p:txBody>
          <a:bodyPr/>
          <a:lstStyle/>
          <a:p>
            <a:pPr>
              <a:defRPr sz="3104"/>
            </a:pPr>
            <a:r>
              <a:t>Before the Revolution, the people had little power or voice.</a:t>
            </a:r>
          </a:p>
          <a:p>
            <a:pPr>
              <a:defRPr sz="3104"/>
            </a:pPr>
            <a:r>
              <a:t>The central elements of 1789 were the slogan "Liberty, Equality and Fraternity" and "The Declaration of the Rights of Man and the Citizen", which Lefebvre calls "the incarnation of the Revolution as a whole."</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Religion and charity</a:t>
            </a:r>
          </a:p>
        </p:txBody>
      </p:sp>
      <p:sp>
        <p:nvSpPr>
          <p:cNvPr id="3" name="Content Placeholder 2"/>
          <p:cNvSpPr>
            <a:spLocks noGrp="1"/>
          </p:cNvSpPr>
          <p:nvPr>
            <p:ph idx="1"/>
          </p:nvPr>
        </p:nvSpPr>
        <p:spPr/>
        <p:txBody>
          <a:bodyPr/>
          <a:lstStyle/>
          <a:p>
            <a:pPr>
              <a:defRPr sz="2331"/>
            </a:pPr>
            <a:r>
              <a:t>Battles over the role of religion in the public sphere, and closely related issues such as church-controlled schools, that were opened by the Revolution have never seen closure.</a:t>
            </a:r>
          </a:p>
          <a:p>
            <a:pPr>
              <a:defRPr sz="2331"/>
            </a:pPr>
            <a:r>
              <a:t>J. Christopher Soper and Joel S. Fetzer explicitly link the conflict over religious symbols in public to the French Revolution, when the target was Catholic rituals and symbols.</a:t>
            </a:r>
          </a:p>
          <a:p>
            <a:pPr>
              <a:defRPr sz="2331"/>
            </a:pPr>
            <a:r>
              <a:t>During the Revolution, most of the orders of nuns were shut down and there was no organised nursing care to replace them.</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Economics</a:t>
            </a:r>
          </a:p>
        </p:txBody>
      </p:sp>
      <p:sp>
        <p:nvSpPr>
          <p:cNvPr id="3" name="Content Placeholder 2"/>
          <p:cNvSpPr>
            <a:spLocks noGrp="1"/>
          </p:cNvSpPr>
          <p:nvPr>
            <p:ph idx="1"/>
          </p:nvPr>
        </p:nvSpPr>
        <p:spPr/>
        <p:txBody>
          <a:bodyPr/>
          <a:lstStyle/>
          <a:p>
            <a:pPr>
              <a:defRPr sz="2815"/>
            </a:pPr>
            <a:r>
              <a:t>Two thirds of France was employed in agriculture, which was transformed by the Revolution.</a:t>
            </a:r>
          </a:p>
          <a:p>
            <a:pPr>
              <a:defRPr sz="2815"/>
            </a:pPr>
            <a:r>
              <a:t>Cobban says the revolution bequeathed to the nation "a ruling class of landowners."</a:t>
            </a:r>
          </a:p>
          <a:p>
            <a:pPr>
              <a:defRPr sz="2815"/>
            </a:pPr>
            <a:r>
              <a:t>Overall, the Revolution did not greatly change the French business system, and probably helped freeze in place the horizons of the small business owner.</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Constitutionalism</a:t>
            </a:r>
          </a:p>
        </p:txBody>
      </p:sp>
      <p:sp>
        <p:nvSpPr>
          <p:cNvPr id="3" name="Content Placeholder 2"/>
          <p:cNvSpPr>
            <a:spLocks noGrp="1"/>
          </p:cNvSpPr>
          <p:nvPr>
            <p:ph idx="1"/>
          </p:nvPr>
        </p:nvSpPr>
        <p:spPr/>
        <p:txBody>
          <a:bodyPr/>
          <a:lstStyle/>
          <a:p>
            <a:pPr>
              <a:defRPr sz="2376"/>
            </a:pPr>
            <a:r>
              <a:t>After the abdication of Napoleon III in 1871, the monarchists probably had a voting majority, but they were so factionalised they could not agree on who should be king, and instead the French Third Republic was launched with a deep commitment to upholding the ideals of the Revolution.</a:t>
            </a:r>
          </a:p>
          <a:p>
            <a:pPr>
              <a:defRPr sz="2376"/>
            </a:pPr>
            <a:r>
              <a:t>The conservative Catholic enemies of the Revolution came to power in Vichy France (1940–44), and tried with little success to undo its heritage, but they kept it a republic.</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Communism</a:t>
            </a:r>
          </a:p>
        </p:txBody>
      </p:sp>
      <p:sp>
        <p:nvSpPr>
          <p:cNvPr id="3" name="Content Placeholder 2"/>
          <p:cNvSpPr>
            <a:spLocks noGrp="1"/>
          </p:cNvSpPr>
          <p:nvPr>
            <p:ph idx="1"/>
          </p:nvPr>
        </p:nvSpPr>
        <p:spPr/>
        <p:txBody>
          <a:bodyPr/>
          <a:lstStyle/>
          <a:p>
            <a:pPr>
              <a:defRPr sz="3600"/>
            </a:pPr>
            <a:r>
              <a:t>The Jacobin cause was picked up by Marxists in the mid-19th century and became an element of communist thought around the world.</a:t>
            </a:r>
          </a:p>
          <a:p>
            <a:pPr>
              <a:defRPr sz="3600"/>
            </a:pPr>
            <a:r>
              <a:t>In the Soviet Union, "Gracchus" Babeuf was regarded as a hero.</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Outside France</a:t>
            </a:r>
          </a:p>
        </p:txBody>
      </p:sp>
      <p:sp>
        <p:nvSpPr>
          <p:cNvPr id="3" name="Content Placeholder 2"/>
          <p:cNvSpPr>
            <a:spLocks noGrp="1"/>
          </p:cNvSpPr>
          <p:nvPr>
            <p:ph idx="1"/>
          </p:nvPr>
        </p:nvSpPr>
        <p:spPr/>
        <p:txBody>
          <a:bodyPr/>
          <a:lstStyle/>
          <a:p>
            <a:pPr>
              <a:defRPr sz="2632"/>
            </a:pPr>
            <a:r>
              <a:t>Economic historians Dan Bogart, Mauricio Drelichman, Oscar Gelderblom, and Jean-Laurent Rosenthal described codified law as the French Revolution's "most significant export."</a:t>
            </a:r>
          </a:p>
          <a:p>
            <a:pPr>
              <a:defRPr sz="2632"/>
            </a:pPr>
            <a:r>
              <a:t>According to Daron Acemoglu, Davide Cantoni, Simon Johnson, and James A. Robinson the French Revolution had long-term effects in Europe.</a:t>
            </a:r>
          </a:p>
          <a:p>
            <a:pPr>
              <a:defRPr sz="2632"/>
            </a:pPr>
            <a:r>
              <a:t>There is no evidence of a negative effect of French invasion."</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Britain</a:t>
            </a:r>
          </a:p>
        </p:txBody>
      </p:sp>
      <p:sp>
        <p:nvSpPr>
          <p:cNvPr id="3" name="Content Placeholder 2"/>
          <p:cNvSpPr>
            <a:spLocks noGrp="1"/>
          </p:cNvSpPr>
          <p:nvPr>
            <p:ph idx="1"/>
          </p:nvPr>
        </p:nvSpPr>
        <p:spPr/>
        <p:txBody>
          <a:bodyPr/>
          <a:lstStyle/>
          <a:p>
            <a:pPr>
              <a:defRPr sz="2134"/>
            </a:pPr>
            <a:r>
              <a:t>The Revolution Controversy was a "pamphlet war" set off by the publication of A Discourse on the Love of Our Country, a speech given by Richard Price to the Revolution Society on 4 November 1789, supporting the French Revolution (as he had the American Revolution), and saying that patriotism actually centers around loving the people and principles of a nation, not its ruling class.</a:t>
            </a:r>
          </a:p>
          <a:p>
            <a:pPr>
              <a:defRPr sz="2134"/>
            </a:pPr>
            <a:r>
              <a:t>Edmund Burke responded in November 1790 with his own pamphlet, Reflections on the Revolution in France, attacking the French Revolution as a threat to the aristocracy of all countries.</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Germany</a:t>
            </a:r>
          </a:p>
        </p:txBody>
      </p:sp>
      <p:sp>
        <p:nvSpPr>
          <p:cNvPr id="3" name="Content Placeholder 2"/>
          <p:cNvSpPr>
            <a:spLocks noGrp="1"/>
          </p:cNvSpPr>
          <p:nvPr>
            <p:ph idx="1"/>
          </p:nvPr>
        </p:nvSpPr>
        <p:spPr/>
        <p:txBody>
          <a:bodyPr/>
          <a:lstStyle/>
          <a:p>
            <a:pPr>
              <a:defRPr sz="3600"/>
            </a:pPr>
            <a:r>
              <a:t>German reaction to the Revolution swung from favourable to antagonistic.</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Switzerland</a:t>
            </a:r>
          </a:p>
        </p:txBody>
      </p:sp>
      <p:sp>
        <p:nvSpPr>
          <p:cNvPr id="3" name="Content Placeholder 2"/>
          <p:cNvSpPr>
            <a:spLocks noGrp="1"/>
          </p:cNvSpPr>
          <p:nvPr>
            <p:ph idx="1"/>
          </p:nvPr>
        </p:nvSpPr>
        <p:spPr/>
        <p:txBody>
          <a:bodyPr/>
          <a:lstStyle/>
          <a:p>
            <a:pPr>
              <a:defRPr sz="3600"/>
            </a:pPr>
            <a:r>
              <a:t>The French invaded Switzerland and turned it into an ally known as the "Helvetic Republic" (1798–1803).</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Frskvd.JPG"/>
          <p:cNvPicPr>
            <a:picLocks noChangeAspect="1"/>
          </p:cNvPicPr>
          <p:nvPr/>
        </p:nvPicPr>
        <p:blipFill>
          <a:blip r:embed="rId2"/>
          <a:stretch>
            <a:fillRect/>
          </a:stretch>
        </p:blipFill>
        <p:spPr>
          <a:xfrm>
            <a:off x="1225295" y="914400"/>
            <a:ext cx="6693408"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867"/>
            </a:pPr>
            <a:r>
              <a:t>The Brabant Revolution broke out in the Austrian Netherlands in October 1789, inspired by the revolution in neighbouring France, but had collapsed by the end of 1790.</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mpqOEWEv.jpg"/>
          <p:cNvPicPr>
            <a:picLocks noChangeAspect="1"/>
          </p:cNvPicPr>
          <p:nvPr/>
        </p:nvPicPr>
        <p:blipFill>
          <a:blip r:embed="rId2"/>
          <a:stretch>
            <a:fillRect/>
          </a:stretch>
        </p:blipFill>
        <p:spPr>
          <a:xfrm>
            <a:off x="1075943" y="914400"/>
            <a:ext cx="6992112" cy="4572000"/>
          </a:xfrm>
          <a:prstGeom prst="rect">
            <a:avLst/>
          </a:prstGeom>
        </p:spPr>
      </p:pic>
      <p:sp>
        <p:nvSpPr>
          <p:cNvPr id="3" name="TextBox 2"/>
          <p:cNvSpPr txBox="1"/>
          <p:nvPr/>
        </p:nvSpPr>
        <p:spPr>
          <a:xfrm>
            <a:off x="914400" y="5669280"/>
            <a:ext cx="7315200" cy="914400"/>
          </a:xfrm>
          <a:prstGeom prst="rect">
            <a:avLst/>
          </a:prstGeom>
          <a:noFill/>
        </p:spPr>
        <p:txBody>
          <a:bodyPr wrap="none">
            <a:spAutoFit/>
          </a:bodyPr>
          <a:lstStyle/>
          <a:p>
            <a:pPr>
              <a:defRPr sz="1756"/>
            </a:pPr>
            <a:r>
              <a:t>The National Assembly taking the Tennis Court Oath (sketch by Jacques-Louis David)</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Belgium</a:t>
            </a:r>
          </a:p>
        </p:txBody>
      </p:sp>
      <p:sp>
        <p:nvSpPr>
          <p:cNvPr id="3" name="Content Placeholder 2"/>
          <p:cNvSpPr>
            <a:spLocks noGrp="1"/>
          </p:cNvSpPr>
          <p:nvPr>
            <p:ph idx="1"/>
          </p:nvPr>
        </p:nvSpPr>
        <p:spPr/>
        <p:txBody>
          <a:bodyPr/>
          <a:lstStyle/>
          <a:p>
            <a:pPr>
              <a:defRPr sz="2608"/>
            </a:pPr>
            <a:r>
              <a:t>The Liège Revolution expelled the tyrannical Prince-Bishop and installed a republic.</a:t>
            </a:r>
          </a:p>
          <a:p>
            <a:pPr>
              <a:defRPr sz="2608"/>
            </a:pPr>
            <a:r>
              <a:t>By December 1790, the Brabant revolution had been crushed and Liège was subdued the following year.</a:t>
            </a:r>
          </a:p>
          <a:p>
            <a:pPr>
              <a:defRPr sz="2608"/>
            </a:pPr>
            <a:r>
              <a:t>During the Revolutionary Wars, the French invaded and occupied the region between 1794 and 1814, a time known as the French period.</a:t>
            </a:r>
          </a:p>
          <a:p>
            <a:pPr>
              <a:defRPr sz="2608"/>
            </a:pPr>
            <a:r>
              <a:t>Belgian men were drafted into the French wars and heavily taxed.</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Scandinavia</a:t>
            </a:r>
          </a:p>
        </p:txBody>
      </p:sp>
      <p:sp>
        <p:nvSpPr>
          <p:cNvPr id="3" name="Content Placeholder 2"/>
          <p:cNvSpPr>
            <a:spLocks noGrp="1"/>
          </p:cNvSpPr>
          <p:nvPr>
            <p:ph idx="1"/>
          </p:nvPr>
        </p:nvSpPr>
        <p:spPr/>
        <p:txBody>
          <a:bodyPr/>
          <a:lstStyle/>
          <a:p>
            <a:pPr>
              <a:defRPr sz="3600"/>
            </a:pPr>
            <a:r>
              <a:t>The Kingdom of Denmark adopted liberalising reforms in line with those of the French Revolution, with no direct contact.</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United States</a:t>
            </a:r>
          </a:p>
        </p:txBody>
      </p:sp>
      <p:sp>
        <p:nvSpPr>
          <p:cNvPr id="3" name="Content Placeholder 2"/>
          <p:cNvSpPr>
            <a:spLocks noGrp="1"/>
          </p:cNvSpPr>
          <p:nvPr>
            <p:ph idx="1"/>
          </p:nvPr>
        </p:nvSpPr>
        <p:spPr/>
        <p:txBody>
          <a:bodyPr/>
          <a:lstStyle/>
          <a:p>
            <a:pPr>
              <a:defRPr sz="2499"/>
            </a:pPr>
            <a:r>
              <a:t>The Revolution deeply polarised American politics, and this polarisation led to the creation of the First Party System.</a:t>
            </a:r>
          </a:p>
          <a:p>
            <a:pPr>
              <a:defRPr sz="2499"/>
            </a:pPr>
            <a:r>
              <a:t>In 1793, as war broke out in Europe, the Republican Party led by Thomas Jefferson favoured France and pointed to the 1778 treaty that was still in effect.</a:t>
            </a:r>
          </a:p>
          <a:p>
            <a:pPr>
              <a:defRPr sz="2499"/>
            </a:pPr>
            <a:r>
              <a:t>Under President John Adams, a Federalist, an undeclared naval war took place with France from 1798 until 1799, often called the "Quasi War".</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Historiography</a:t>
            </a:r>
          </a:p>
        </p:txBody>
      </p:sp>
      <p:sp>
        <p:nvSpPr>
          <p:cNvPr id="3" name="Content Placeholder 2"/>
          <p:cNvSpPr>
            <a:spLocks noGrp="1"/>
          </p:cNvSpPr>
          <p:nvPr>
            <p:ph idx="1"/>
          </p:nvPr>
        </p:nvSpPr>
        <p:spPr/>
        <p:txBody>
          <a:bodyPr/>
          <a:lstStyle/>
          <a:p>
            <a:pPr>
              <a:defRPr sz="2737"/>
            </a:pPr>
            <a:r>
              <a:t>In general, scholarship on the French Revolution initially studied the political ideas and developments of the era, but it has gradually shifted towards social history that analyses the impact of the Revolution on individual lives.</a:t>
            </a:r>
          </a:p>
          <a:p>
            <a:pPr>
              <a:defRPr sz="2737"/>
            </a:pPr>
            <a:r>
              <a:t>By the year 2000 many historians were saying that the field of the French Revolution was in intellectual disarray.</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See also</a:t>
            </a:r>
          </a:p>
        </p:txBody>
      </p:sp>
      <p:sp>
        <p:nvSpPr>
          <p:cNvPr id="3" name="Content Placeholder 2"/>
          <p:cNvSpPr>
            <a:spLocks noGrp="1"/>
          </p:cNvSpPr>
          <p:nvPr>
            <p:ph idx="1"/>
          </p:nvPr>
        </p:nvSpPr>
        <p:spPr/>
        <p:txBody>
          <a:bodyPr/>
          <a:lstStyle/>
          <a:p>
            <a:pPr>
              <a:defRPr sz="3600"/>
            </a:pPr>
            <a:r>
              <a:t>Age of Revolution</a:t>
            </a:r>
          </a:p>
          <a:p>
            <a:pPr>
              <a:defRPr sz="3600"/>
            </a:pPr>
            <a:r>
              <a:t>Timeline of the French Revolution</a:t>
            </a:r>
          </a:p>
          <a:p>
            <a:pPr>
              <a:defRPr sz="3600"/>
            </a:pPr>
            <a:r>
              <a:t>Glossary of the French Revolution for definitions of technical terms</a:t>
            </a:r>
          </a:p>
          <a:p>
            <a:pPr>
              <a:defRPr sz="3600"/>
            </a:pPr>
            <a:r>
              <a:t>List of people associated with the French Revolution</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Political groups during the French Revolution</a:t>
            </a:r>
          </a:p>
        </p:txBody>
      </p:sp>
      <p:sp>
        <p:nvSpPr>
          <p:cNvPr id="3" name="Content Placeholder 2"/>
          <p:cNvSpPr>
            <a:spLocks noGrp="1"/>
          </p:cNvSpPr>
          <p:nvPr>
            <p:ph idx="1"/>
          </p:nvPr>
        </p:nvSpPr>
        <p:spPr/>
        <p:txBody>
          <a:bodyPr/>
          <a:lstStyle/>
          <a:p>
            <a:pPr>
              <a:defRPr sz="3600"/>
            </a:pPr>
            <a:r>
              <a:t>Jacobins</a:t>
            </a:r>
          </a:p>
          <a:p>
            <a:pPr>
              <a:defRPr sz="3600"/>
            </a:pPr>
            <a:r>
              <a:t>Cordeliers</a:t>
            </a:r>
          </a:p>
          <a:p>
            <a:pPr>
              <a:defRPr sz="3600"/>
            </a:pPr>
            <a:r>
              <a:t>Feuillants</a:t>
            </a:r>
          </a:p>
          <a:p>
            <a:pPr>
              <a:defRPr sz="3600"/>
            </a:pPr>
            <a:r>
              <a:t>Society of the Friends of Truth</a:t>
            </a:r>
          </a:p>
          <a:p>
            <a:pPr>
              <a:defRPr sz="3600"/>
            </a:pPr>
            <a:r>
              <a:t>Montagnards</a:t>
            </a:r>
          </a:p>
          <a:p>
            <a:pPr>
              <a:defRPr sz="3600"/>
            </a:pPr>
            <a:r>
              <a:t>Girondins</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Surveys and reference</a:t>
            </a:r>
          </a:p>
        </p:txBody>
      </p:sp>
      <p:sp>
        <p:nvSpPr>
          <p:cNvPr id="3" name="Content Placeholder 2"/>
          <p:cNvSpPr>
            <a:spLocks noGrp="1"/>
          </p:cNvSpPr>
          <p:nvPr>
            <p:ph idx="1"/>
          </p:nvPr>
        </p:nvSpPr>
        <p:spPr/>
        <p:txBody>
          <a:bodyPr/>
          <a:lstStyle/>
          <a:p>
            <a:pPr>
              <a:defRPr sz="2864"/>
            </a:pPr>
            <a:r>
              <a:t>Mirande's critique of the French Revolution.</a:t>
            </a:r>
          </a:p>
          <a:p>
            <a:pPr>
              <a:defRPr sz="2864"/>
            </a:pPr>
            <a:r>
              <a:t>The French Revolution (1989) 365 pp</a:t>
            </a:r>
          </a:p>
          <a:p>
            <a:pPr>
              <a:defRPr sz="2864"/>
            </a:pPr>
            <a:r>
              <a:t>The French Revolution.</a:t>
            </a:r>
          </a:p>
          <a:p>
            <a:pPr>
              <a:defRPr sz="2864"/>
            </a:pPr>
            <a:r>
              <a:t>A Socialist History of the French Revolution.</a:t>
            </a:r>
          </a:p>
          <a:p>
            <a:pPr>
              <a:defRPr sz="2864"/>
            </a:pPr>
            <a:r>
              <a:t>French Revolution from 1793–1799 (1964)</a:t>
            </a:r>
          </a:p>
          <a:p>
            <a:pPr>
              <a:defRPr sz="2864"/>
            </a:pPr>
            <a:r>
              <a:t>A Companion to the French Revolution.</a:t>
            </a:r>
          </a:p>
          <a:p>
            <a:pPr>
              <a:defRPr sz="2864"/>
            </a:pPr>
            <a:r>
              <a:t>The French Revolution (1916); textbook by leading French scholar.</a:t>
            </a:r>
          </a:p>
          <a:p>
            <a:pPr>
              <a:defRPr sz="2864"/>
            </a:pPr>
            <a:r>
              <a:t>The French Revolution.</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European and Atlantic History</a:t>
            </a:r>
          </a:p>
        </p:txBody>
      </p:sp>
      <p:sp>
        <p:nvSpPr>
          <p:cNvPr id="3" name="Content Placeholder 2"/>
          <p:cNvSpPr>
            <a:spLocks noGrp="1"/>
          </p:cNvSpPr>
          <p:nvPr>
            <p:ph idx="1"/>
          </p:nvPr>
        </p:nvSpPr>
        <p:spPr/>
        <p:txBody>
          <a:bodyPr/>
          <a:lstStyle/>
          <a:p>
            <a:pPr>
              <a:defRPr sz="2789"/>
            </a:pPr>
            <a:r>
              <a:t>The eighteenth-century revolution: French or Western?</a:t>
            </a:r>
          </a:p>
          <a:p>
            <a:pPr>
              <a:defRPr sz="2789"/>
            </a:pPr>
            <a:r>
              <a:t>A Decade of Revolution 1789–1799 (1934) the Revolution in European context</a:t>
            </a:r>
          </a:p>
          <a:p>
            <a:pPr>
              <a:defRPr sz="2789"/>
            </a:pPr>
            <a:r>
              <a:t>The French Revolution in Global Perspective (2013)</a:t>
            </a:r>
          </a:p>
          <a:p>
            <a:pPr>
              <a:defRPr sz="2789"/>
            </a:pPr>
            <a:r>
              <a:t>8: The American and French Revolutions, 1763–93 (1965), 764 pp</a:t>
            </a:r>
          </a:p>
          <a:p>
            <a:pPr>
              <a:defRPr sz="2789"/>
            </a:pPr>
            <a:r>
              <a:t>"The World Revolution of the West: 1763–1801," Political Science Quarterly (1954) 69#1 pp.</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Politics and wars</a:t>
            </a:r>
          </a:p>
        </p:txBody>
      </p:sp>
      <p:sp>
        <p:nvSpPr>
          <p:cNvPr id="3" name="Content Placeholder 2"/>
          <p:cNvSpPr>
            <a:spLocks noGrp="1"/>
          </p:cNvSpPr>
          <p:nvPr>
            <p:ph idx="1"/>
          </p:nvPr>
        </p:nvSpPr>
        <p:spPr/>
        <p:txBody>
          <a:bodyPr/>
          <a:lstStyle/>
          <a:p>
            <a:pPr>
              <a:defRPr sz="2785"/>
            </a:pPr>
            <a:r>
              <a:t>The terror: Civil war in the French revolution (2006).</a:t>
            </a:r>
          </a:p>
          <a:p>
            <a:pPr>
              <a:defRPr sz="2785"/>
            </a:pPr>
            <a:r>
              <a:t>2: The Political Culture of the French Revolution, ed.</a:t>
            </a:r>
          </a:p>
          <a:p>
            <a:pPr>
              <a:defRPr sz="2785"/>
            </a:pPr>
            <a:r>
              <a:t>"Internationalizing the French Revolution," French Politics, Culture &amp; Society (2011) 29#2 pp.</a:t>
            </a:r>
          </a:p>
          <a:p>
            <a:pPr>
              <a:defRPr sz="2785"/>
            </a:pPr>
            <a:r>
              <a:t>Origins of the French Revolution (3rd ed.</a:t>
            </a:r>
          </a:p>
          <a:p>
            <a:pPr>
              <a:defRPr sz="2785"/>
            </a:pPr>
            <a:r>
              <a:t>"The Origins, Causes, and Extension of the Wars of the French Revolution and Napoleon".</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Economy and society</a:t>
            </a:r>
          </a:p>
        </p:txBody>
      </p:sp>
      <p:sp>
        <p:nvSpPr>
          <p:cNvPr id="3" name="Content Placeholder 2"/>
          <p:cNvSpPr>
            <a:spLocks noGrp="1"/>
          </p:cNvSpPr>
          <p:nvPr>
            <p:ph idx="1"/>
          </p:nvPr>
        </p:nvSpPr>
        <p:spPr/>
        <p:txBody>
          <a:bodyPr/>
          <a:lstStyle/>
          <a:p>
            <a:pPr>
              <a:defRPr sz="2598"/>
            </a:pPr>
            <a:r>
              <a:t>Daily life during the French Revolution (2007)</a:t>
            </a:r>
          </a:p>
          <a:p>
            <a:pPr>
              <a:defRPr sz="2598"/>
            </a:pPr>
            <a:r>
              <a:t>French Society in Revolution, 1789–1799 (1999)</a:t>
            </a:r>
          </a:p>
          <a:p>
            <a:pPr>
              <a:defRPr sz="2598"/>
            </a:pPr>
            <a:r>
              <a:t>A Cultural History of the French Revolution (1989)</a:t>
            </a:r>
          </a:p>
          <a:p>
            <a:pPr>
              <a:defRPr sz="2598"/>
            </a:pPr>
            <a:r>
              <a:t>"The French Revolution, Peasants, and Capitalism," American Historical Review (1989) 94#5 pp.</a:t>
            </a:r>
          </a:p>
          <a:p>
            <a:pPr>
              <a:defRPr sz="2598"/>
            </a:pPr>
            <a:r>
              <a:t>Tackett, Timothy, "The French Revolution and religion to 1794," and Suzanne Desan, "The French Revolution and religion, 1795–1815," in Stewart J.</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